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</p:sldIdLst>
  <p:sldSz cy="6858000" cx="12192000"/>
  <p:notesSz cx="6858000" cy="9144000"/>
  <p:embeddedFontLst>
    <p:embeddedFont>
      <p:font typeface="Century Gothic"/>
      <p:regular r:id="rId80"/>
      <p:bold r:id="rId81"/>
      <p:italic r:id="rId82"/>
      <p:boldItalic r:id="rId8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84" roundtripDataSignature="AMtx7mgsGhIagGq2LFijWhfXSSCozobR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customschemas.google.com/relationships/presentationmetadata" Target="metadata"/><Relationship Id="rId83" Type="http://schemas.openxmlformats.org/officeDocument/2006/relationships/font" Target="fonts/CenturyGothic-boldItalic.fntdata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0" Type="http://schemas.openxmlformats.org/officeDocument/2006/relationships/font" Target="fonts/CenturyGothic-regular.fntdata"/><Relationship Id="rId82" Type="http://schemas.openxmlformats.org/officeDocument/2006/relationships/font" Target="fonts/CenturyGothic-italic.fntdata"/><Relationship Id="rId81" Type="http://schemas.openxmlformats.org/officeDocument/2006/relationships/font" Target="fonts/CenturyGothic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slide" Target="slides/slide75.xml"/><Relationship Id="rId34" Type="http://schemas.openxmlformats.org/officeDocument/2006/relationships/slide" Target="slides/slide30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567005fb9c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1567005fb9c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21" name="Google Shape;421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35" name="Google Shape;435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56" name="Google Shape;456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70" name="Google Shape;470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77" name="Google Shape;477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91" name="Google Shape;491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6" name="Google Shape;586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5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67" name="Google Shape;667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75" name="Google Shape;675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85" name="Google Shape;685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99" name="Google Shape;699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11" name="Google Shape;711;p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19" name="Google Shape;719;p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40" name="Google Shape;740;p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48" name="Google Shape;748;p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60" name="Google Shape;760;p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75" name="Google Shape;775;p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6"/>
          <p:cNvSpPr txBox="1"/>
          <p:nvPr>
            <p:ph type="ctrTitle"/>
          </p:nvPr>
        </p:nvSpPr>
        <p:spPr>
          <a:xfrm>
            <a:off x="2589213" y="2514600"/>
            <a:ext cx="8915399" cy="22627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6"/>
          <p:cNvSpPr txBox="1"/>
          <p:nvPr>
            <p:ph idx="1" type="subTitle"/>
          </p:nvPr>
        </p:nvSpPr>
        <p:spPr>
          <a:xfrm>
            <a:off x="2589213" y="4777379"/>
            <a:ext cx="8915399" cy="11262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5" name="Google Shape;45;p76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6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6"/>
          <p:cNvSpPr/>
          <p:nvPr/>
        </p:nvSpPr>
        <p:spPr>
          <a:xfrm>
            <a:off x="0" y="4323810"/>
            <a:ext cx="1744652" cy="778589"/>
          </a:xfrm>
          <a:custGeom>
            <a:rect b="b" l="l" r="r" t="t"/>
            <a:pathLst>
              <a:path extrusionOk="0" h="166" w="372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76"/>
          <p:cNvSpPr txBox="1"/>
          <p:nvPr>
            <p:ph idx="12" type="sldNum"/>
          </p:nvPr>
        </p:nvSpPr>
        <p:spPr>
          <a:xfrm>
            <a:off x="531812" y="4529540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>
  <p:cSld name="含標題的圖片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5"/>
          <p:cNvSpPr txBox="1"/>
          <p:nvPr>
            <p:ph type="title"/>
          </p:nvPr>
        </p:nvSpPr>
        <p:spPr>
          <a:xfrm>
            <a:off x="2589213" y="4800600"/>
            <a:ext cx="8915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85"/>
          <p:cNvSpPr/>
          <p:nvPr>
            <p:ph idx="2" type="pic"/>
          </p:nvPr>
        </p:nvSpPr>
        <p:spPr>
          <a:xfrm>
            <a:off x="2589212" y="634965"/>
            <a:ext cx="8915400" cy="3854970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85"/>
          <p:cNvSpPr txBox="1"/>
          <p:nvPr>
            <p:ph idx="1" type="body"/>
          </p:nvPr>
        </p:nvSpPr>
        <p:spPr>
          <a:xfrm>
            <a:off x="2589213" y="5367338"/>
            <a:ext cx="8915400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12" name="Google Shape;112;p85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85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85"/>
          <p:cNvSpPr/>
          <p:nvPr/>
        </p:nvSpPr>
        <p:spPr>
          <a:xfrm flipH="1" rot="10800000">
            <a:off x="-4189" y="491172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85"/>
          <p:cNvSpPr txBox="1"/>
          <p:nvPr>
            <p:ph idx="12" type="sldNum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說明文字">
  <p:cSld name="標題與說明文字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6"/>
          <p:cNvSpPr txBox="1"/>
          <p:nvPr>
            <p:ph type="title"/>
          </p:nvPr>
        </p:nvSpPr>
        <p:spPr>
          <a:xfrm>
            <a:off x="2589212" y="609600"/>
            <a:ext cx="8915399" cy="3117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b="0" sz="48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86"/>
          <p:cNvSpPr txBox="1"/>
          <p:nvPr>
            <p:ph idx="1" type="body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9" name="Google Shape;119;p86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86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86"/>
          <p:cNvSpPr/>
          <p:nvPr/>
        </p:nvSpPr>
        <p:spPr>
          <a:xfrm flipH="1" rot="10800000">
            <a:off x="-4189" y="31781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86"/>
          <p:cNvSpPr txBox="1"/>
          <p:nvPr>
            <p:ph idx="12" type="sldNum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引述 (含標題)">
  <p:cSld name="引述 (含標題)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7"/>
          <p:cNvSpPr txBox="1"/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b="0" sz="48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87"/>
          <p:cNvSpPr txBox="1"/>
          <p:nvPr>
            <p:ph idx="1" type="body"/>
          </p:nvPr>
        </p:nvSpPr>
        <p:spPr>
          <a:xfrm>
            <a:off x="3275012" y="3505200"/>
            <a:ext cx="753655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 sz="16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26" name="Google Shape;126;p87"/>
          <p:cNvSpPr txBox="1"/>
          <p:nvPr>
            <p:ph idx="2" type="body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7" name="Google Shape;127;p87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87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87"/>
          <p:cNvSpPr/>
          <p:nvPr/>
        </p:nvSpPr>
        <p:spPr>
          <a:xfrm flipH="1" rot="10800000">
            <a:off x="-4189" y="31781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87"/>
          <p:cNvSpPr txBox="1"/>
          <p:nvPr>
            <p:ph idx="12" type="sldNum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" name="Google Shape;131;p87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32" name="Google Shape;132;p8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名片">
  <p:cSld name="名片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8"/>
          <p:cNvSpPr txBox="1"/>
          <p:nvPr>
            <p:ph type="title"/>
          </p:nvPr>
        </p:nvSpPr>
        <p:spPr>
          <a:xfrm>
            <a:off x="2589213" y="2438400"/>
            <a:ext cx="8915400" cy="272484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b="0"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88"/>
          <p:cNvSpPr txBox="1"/>
          <p:nvPr>
            <p:ph idx="1" type="body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36" name="Google Shape;136;p88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88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88"/>
          <p:cNvSpPr/>
          <p:nvPr/>
        </p:nvSpPr>
        <p:spPr>
          <a:xfrm flipH="1" rot="10800000">
            <a:off x="-4189" y="491172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88"/>
          <p:cNvSpPr txBox="1"/>
          <p:nvPr>
            <p:ph idx="12" type="sldNum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引述名片">
  <p:cSld name="引述名片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9"/>
          <p:cNvSpPr txBox="1"/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b="0" sz="48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89"/>
          <p:cNvSpPr txBox="1"/>
          <p:nvPr>
            <p:ph idx="1" type="body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2400"/>
              <a:buFont typeface="Century Gothic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43" name="Google Shape;143;p89"/>
          <p:cNvSpPr txBox="1"/>
          <p:nvPr>
            <p:ph idx="2" type="body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44" name="Google Shape;144;p89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89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89"/>
          <p:cNvSpPr/>
          <p:nvPr/>
        </p:nvSpPr>
        <p:spPr>
          <a:xfrm flipH="1" rot="10800000">
            <a:off x="-4189" y="491172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89"/>
          <p:cNvSpPr txBox="1"/>
          <p:nvPr>
            <p:ph idx="12" type="sldNum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" name="Google Shape;148;p89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49" name="Google Shape;149;p89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是非題">
  <p:cSld name="是非題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0"/>
          <p:cNvSpPr txBox="1"/>
          <p:nvPr>
            <p:ph type="title"/>
          </p:nvPr>
        </p:nvSpPr>
        <p:spPr>
          <a:xfrm>
            <a:off x="2589212" y="627407"/>
            <a:ext cx="8915399" cy="28800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b="0"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90"/>
          <p:cNvSpPr txBox="1"/>
          <p:nvPr>
            <p:ph idx="1" type="body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2400"/>
              <a:buFont typeface="Century Gothic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53" name="Google Shape;153;p90"/>
          <p:cNvSpPr txBox="1"/>
          <p:nvPr>
            <p:ph idx="2" type="body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54" name="Google Shape;154;p90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90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90"/>
          <p:cNvSpPr/>
          <p:nvPr/>
        </p:nvSpPr>
        <p:spPr>
          <a:xfrm flipH="1" rot="10800000">
            <a:off x="-4189" y="491172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90"/>
          <p:cNvSpPr txBox="1"/>
          <p:nvPr>
            <p:ph idx="12" type="sldNum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1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91"/>
          <p:cNvSpPr txBox="1"/>
          <p:nvPr>
            <p:ph idx="1" type="body"/>
          </p:nvPr>
        </p:nvSpPr>
        <p:spPr>
          <a:xfrm rot="5400000">
            <a:off x="5103812" y="-381000"/>
            <a:ext cx="3886200" cy="89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61" name="Google Shape;161;p91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91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91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91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2"/>
          <p:cNvSpPr txBox="1"/>
          <p:nvPr>
            <p:ph type="title"/>
          </p:nvPr>
        </p:nvSpPr>
        <p:spPr>
          <a:xfrm rot="5400000">
            <a:off x="7756704" y="2165513"/>
            <a:ext cx="5283817" cy="2207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92"/>
          <p:cNvSpPr txBox="1"/>
          <p:nvPr>
            <p:ph idx="1" type="body"/>
          </p:nvPr>
        </p:nvSpPr>
        <p:spPr>
          <a:xfrm rot="5400000">
            <a:off x="3185803" y="30814"/>
            <a:ext cx="5283817" cy="6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68" name="Google Shape;168;p92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92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92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92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obj">
  <p:cSld name="OBJEC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7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7"/>
          <p:cNvSpPr txBox="1"/>
          <p:nvPr>
            <p:ph idx="1" type="body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52" name="Google Shape;52;p77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7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7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77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8"/>
          <p:cNvSpPr txBox="1"/>
          <p:nvPr>
            <p:ph type="title"/>
          </p:nvPr>
        </p:nvSpPr>
        <p:spPr>
          <a:xfrm>
            <a:off x="2589213" y="4800600"/>
            <a:ext cx="8915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9pPr>
          </a:lstStyle>
          <a:p/>
        </p:txBody>
      </p:sp>
      <p:sp>
        <p:nvSpPr>
          <p:cNvPr id="58" name="Google Shape;58;p78"/>
          <p:cNvSpPr/>
          <p:nvPr>
            <p:ph idx="2" type="pic"/>
          </p:nvPr>
        </p:nvSpPr>
        <p:spPr>
          <a:xfrm>
            <a:off x="2589212" y="634965"/>
            <a:ext cx="8915400" cy="385497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78"/>
          <p:cNvSpPr txBox="1"/>
          <p:nvPr>
            <p:ph idx="1" type="body"/>
          </p:nvPr>
        </p:nvSpPr>
        <p:spPr>
          <a:xfrm>
            <a:off x="2589213" y="5367338"/>
            <a:ext cx="8915400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0" name="Google Shape;60;p78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/>
            </a:lvl9pPr>
          </a:lstStyle>
          <a:p/>
        </p:txBody>
      </p:sp>
      <p:sp>
        <p:nvSpPr>
          <p:cNvPr id="61" name="Google Shape;61;p78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/>
            </a:lvl9pPr>
          </a:lstStyle>
          <a:p/>
        </p:txBody>
      </p:sp>
      <p:sp>
        <p:nvSpPr>
          <p:cNvPr id="62" name="Google Shape;62;p78"/>
          <p:cNvSpPr/>
          <p:nvPr/>
        </p:nvSpPr>
        <p:spPr>
          <a:xfrm flipH="1" rot="10800000">
            <a:off x="-4189" y="491172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" name="Google Shape;63;p78"/>
          <p:cNvSpPr txBox="1"/>
          <p:nvPr>
            <p:ph idx="12" type="sldNum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000"/>
              <a:buFont typeface="Century Gothic"/>
              <a:buNone/>
              <a:defRPr sz="2000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9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79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79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79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79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0"/>
          <p:cNvSpPr txBox="1"/>
          <p:nvPr>
            <p:ph type="title"/>
          </p:nvPr>
        </p:nvSpPr>
        <p:spPr>
          <a:xfrm>
            <a:off x="2589212" y="2058750"/>
            <a:ext cx="8915399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80"/>
          <p:cNvSpPr txBox="1"/>
          <p:nvPr>
            <p:ph idx="1" type="body"/>
          </p:nvPr>
        </p:nvSpPr>
        <p:spPr>
          <a:xfrm>
            <a:off x="2589212" y="3530129"/>
            <a:ext cx="891539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595959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3" name="Google Shape;73;p80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80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80"/>
          <p:cNvSpPr/>
          <p:nvPr/>
        </p:nvSpPr>
        <p:spPr>
          <a:xfrm flipH="1" rot="10800000">
            <a:off x="-4189" y="31781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80"/>
          <p:cNvSpPr txBox="1"/>
          <p:nvPr>
            <p:ph idx="12" type="sldNum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" type="twoObj">
  <p:cSld name="TWO_OBJECT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1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81"/>
          <p:cNvSpPr txBox="1"/>
          <p:nvPr>
            <p:ph idx="1" type="body"/>
          </p:nvPr>
        </p:nvSpPr>
        <p:spPr>
          <a:xfrm>
            <a:off x="2589212" y="2133600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80" name="Google Shape;80;p81"/>
          <p:cNvSpPr txBox="1"/>
          <p:nvPr>
            <p:ph idx="2" type="body"/>
          </p:nvPr>
        </p:nvSpPr>
        <p:spPr>
          <a:xfrm>
            <a:off x="7190747" y="2126222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81" name="Google Shape;81;p81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81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81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81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2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82"/>
          <p:cNvSpPr txBox="1"/>
          <p:nvPr>
            <p:ph idx="1" type="body"/>
          </p:nvPr>
        </p:nvSpPr>
        <p:spPr>
          <a:xfrm>
            <a:off x="2939373" y="1972703"/>
            <a:ext cx="3992732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240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88" name="Google Shape;88;p82"/>
          <p:cNvSpPr txBox="1"/>
          <p:nvPr>
            <p:ph idx="2" type="body"/>
          </p:nvPr>
        </p:nvSpPr>
        <p:spPr>
          <a:xfrm>
            <a:off x="2589212" y="2548966"/>
            <a:ext cx="4342893" cy="33540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89" name="Google Shape;89;p82"/>
          <p:cNvSpPr txBox="1"/>
          <p:nvPr>
            <p:ph idx="3" type="body"/>
          </p:nvPr>
        </p:nvSpPr>
        <p:spPr>
          <a:xfrm>
            <a:off x="7506629" y="1969475"/>
            <a:ext cx="399900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240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90" name="Google Shape;90;p82"/>
          <p:cNvSpPr txBox="1"/>
          <p:nvPr>
            <p:ph idx="4" type="body"/>
          </p:nvPr>
        </p:nvSpPr>
        <p:spPr>
          <a:xfrm>
            <a:off x="7166957" y="2545738"/>
            <a:ext cx="4338674" cy="33540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91" name="Google Shape;91;p82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82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82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82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83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83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83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83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4"/>
          <p:cNvSpPr txBox="1"/>
          <p:nvPr>
            <p:ph type="title"/>
          </p:nvPr>
        </p:nvSpPr>
        <p:spPr>
          <a:xfrm>
            <a:off x="2589212" y="446088"/>
            <a:ext cx="3505199" cy="9763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Century Gothic"/>
              <a:buNone/>
              <a:defRPr b="0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84"/>
          <p:cNvSpPr txBox="1"/>
          <p:nvPr>
            <p:ph idx="1" type="body"/>
          </p:nvPr>
        </p:nvSpPr>
        <p:spPr>
          <a:xfrm>
            <a:off x="6323012" y="446088"/>
            <a:ext cx="5181600" cy="5414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03" name="Google Shape;103;p84"/>
          <p:cNvSpPr txBox="1"/>
          <p:nvPr>
            <p:ph idx="2" type="body"/>
          </p:nvPr>
        </p:nvSpPr>
        <p:spPr>
          <a:xfrm>
            <a:off x="2589212" y="1598613"/>
            <a:ext cx="3505199" cy="4262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04" name="Google Shape;104;p84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84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84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84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DDE6C3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75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11" name="Google Shape;11;p75"/>
            <p:cNvSpPr/>
            <p:nvPr/>
          </p:nvSpPr>
          <p:spPr>
            <a:xfrm>
              <a:off x="2487613" y="2284413"/>
              <a:ext cx="85725" cy="533400"/>
            </a:xfrm>
            <a:custGeom>
              <a:rect b="b" l="l" r="r" t="t"/>
              <a:pathLst>
                <a:path extrusionOk="0" h="136" w="22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75"/>
            <p:cNvSpPr/>
            <p:nvPr/>
          </p:nvSpPr>
          <p:spPr>
            <a:xfrm>
              <a:off x="2597151" y="2779713"/>
              <a:ext cx="550863" cy="1978025"/>
            </a:xfrm>
            <a:custGeom>
              <a:rect b="b" l="l" r="r" t="t"/>
              <a:pathLst>
                <a:path extrusionOk="0" h="504" w="14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75"/>
            <p:cNvSpPr/>
            <p:nvPr/>
          </p:nvSpPr>
          <p:spPr>
            <a:xfrm>
              <a:off x="3175001" y="4730750"/>
              <a:ext cx="519113" cy="1209675"/>
            </a:xfrm>
            <a:custGeom>
              <a:rect b="b" l="l" r="r" t="t"/>
              <a:pathLst>
                <a:path extrusionOk="0" h="308" w="132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75"/>
            <p:cNvSpPr/>
            <p:nvPr/>
          </p:nvSpPr>
          <p:spPr>
            <a:xfrm>
              <a:off x="3305176" y="5630863"/>
              <a:ext cx="146050" cy="309563"/>
            </a:xfrm>
            <a:custGeom>
              <a:rect b="b" l="l" r="r" t="t"/>
              <a:pathLst>
                <a:path extrusionOk="0" h="79" w="37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75"/>
            <p:cNvSpPr/>
            <p:nvPr/>
          </p:nvSpPr>
          <p:spPr>
            <a:xfrm>
              <a:off x="2573338" y="2817813"/>
              <a:ext cx="700088" cy="2835275"/>
            </a:xfrm>
            <a:custGeom>
              <a:rect b="b" l="l" r="r" t="t"/>
              <a:pathLst>
                <a:path extrusionOk="0" h="722" w="178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75"/>
            <p:cNvSpPr/>
            <p:nvPr/>
          </p:nvSpPr>
          <p:spPr>
            <a:xfrm>
              <a:off x="2506663" y="285750"/>
              <a:ext cx="90488" cy="2493963"/>
            </a:xfrm>
            <a:custGeom>
              <a:rect b="b" l="l" r="r" t="t"/>
              <a:pathLst>
                <a:path extrusionOk="0" h="635" w="23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75"/>
            <p:cNvSpPr/>
            <p:nvPr/>
          </p:nvSpPr>
          <p:spPr>
            <a:xfrm>
              <a:off x="2554288" y="2598738"/>
              <a:ext cx="66675" cy="420688"/>
            </a:xfrm>
            <a:custGeom>
              <a:rect b="b" l="l" r="r" t="t"/>
              <a:pathLst>
                <a:path extrusionOk="0" h="107" w="1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75"/>
            <p:cNvSpPr/>
            <p:nvPr/>
          </p:nvSpPr>
          <p:spPr>
            <a:xfrm>
              <a:off x="3143251" y="4757738"/>
              <a:ext cx="161925" cy="873125"/>
            </a:xfrm>
            <a:custGeom>
              <a:rect b="b" l="l" r="r" t="t"/>
              <a:pathLst>
                <a:path extrusionOk="0" h="222" w="41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75"/>
            <p:cNvSpPr/>
            <p:nvPr/>
          </p:nvSpPr>
          <p:spPr>
            <a:xfrm>
              <a:off x="3148013" y="1282700"/>
              <a:ext cx="1768475" cy="3448050"/>
            </a:xfrm>
            <a:custGeom>
              <a:rect b="b" l="l" r="r" t="t"/>
              <a:pathLst>
                <a:path extrusionOk="0" h="878" w="45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75"/>
            <p:cNvSpPr/>
            <p:nvPr/>
          </p:nvSpPr>
          <p:spPr>
            <a:xfrm>
              <a:off x="3273426" y="5653088"/>
              <a:ext cx="138113" cy="287338"/>
            </a:xfrm>
            <a:custGeom>
              <a:rect b="b" l="l" r="r" t="t"/>
              <a:pathLst>
                <a:path extrusionOk="0" h="73" w="35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75"/>
            <p:cNvSpPr/>
            <p:nvPr/>
          </p:nvSpPr>
          <p:spPr>
            <a:xfrm>
              <a:off x="3143251" y="4656138"/>
              <a:ext cx="31750" cy="188913"/>
            </a:xfrm>
            <a:custGeom>
              <a:rect b="b" l="l" r="r" t="t"/>
              <a:pathLst>
                <a:path extrusionOk="0" h="48" w="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75"/>
            <p:cNvSpPr/>
            <p:nvPr/>
          </p:nvSpPr>
          <p:spPr>
            <a:xfrm>
              <a:off x="3211513" y="5410200"/>
              <a:ext cx="203200" cy="530225"/>
            </a:xfrm>
            <a:custGeom>
              <a:rect b="b" l="l" r="r" t="t"/>
              <a:pathLst>
                <a:path extrusionOk="0" h="135" w="52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" name="Google Shape;23;p75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24" name="Google Shape;24;p75"/>
            <p:cNvSpPr/>
            <p:nvPr/>
          </p:nvSpPr>
          <p:spPr>
            <a:xfrm>
              <a:off x="6627813" y="194833"/>
              <a:ext cx="409575" cy="3646488"/>
            </a:xfrm>
            <a:custGeom>
              <a:rect b="b" l="l" r="r" t="t"/>
              <a:pathLst>
                <a:path extrusionOk="0" h="920" w="103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75"/>
            <p:cNvSpPr/>
            <p:nvPr/>
          </p:nvSpPr>
          <p:spPr>
            <a:xfrm>
              <a:off x="7061201" y="3771900"/>
              <a:ext cx="350838" cy="1309688"/>
            </a:xfrm>
            <a:custGeom>
              <a:rect b="b" l="l" r="r" t="t"/>
              <a:pathLst>
                <a:path extrusionOk="0" h="330" w="88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75"/>
            <p:cNvSpPr/>
            <p:nvPr/>
          </p:nvSpPr>
          <p:spPr>
            <a:xfrm>
              <a:off x="7439026" y="5053013"/>
              <a:ext cx="357188" cy="820738"/>
            </a:xfrm>
            <a:custGeom>
              <a:rect b="b" l="l" r="r" t="t"/>
              <a:pathLst>
                <a:path extrusionOk="0" h="207" w="9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75"/>
            <p:cNvSpPr/>
            <p:nvPr/>
          </p:nvSpPr>
          <p:spPr>
            <a:xfrm>
              <a:off x="7037388" y="3811588"/>
              <a:ext cx="457200" cy="1852613"/>
            </a:xfrm>
            <a:custGeom>
              <a:rect b="b" l="l" r="r" t="t"/>
              <a:pathLst>
                <a:path extrusionOk="0" h="467" w="115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75"/>
            <p:cNvSpPr/>
            <p:nvPr/>
          </p:nvSpPr>
          <p:spPr>
            <a:xfrm>
              <a:off x="6992938" y="1263650"/>
              <a:ext cx="144463" cy="2508250"/>
            </a:xfrm>
            <a:custGeom>
              <a:rect b="b" l="l" r="r" t="t"/>
              <a:pathLst>
                <a:path extrusionOk="0" h="633" w="36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75"/>
            <p:cNvSpPr/>
            <p:nvPr/>
          </p:nvSpPr>
          <p:spPr>
            <a:xfrm>
              <a:off x="7526338" y="5640388"/>
              <a:ext cx="111125" cy="233363"/>
            </a:xfrm>
            <a:custGeom>
              <a:rect b="b" l="l" r="r" t="t"/>
              <a:pathLst>
                <a:path extrusionOk="0" h="59" w="28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75"/>
            <p:cNvSpPr/>
            <p:nvPr/>
          </p:nvSpPr>
          <p:spPr>
            <a:xfrm>
              <a:off x="7021513" y="3598863"/>
              <a:ext cx="68263" cy="423863"/>
            </a:xfrm>
            <a:custGeom>
              <a:rect b="b" l="l" r="r" t="t"/>
              <a:pathLst>
                <a:path extrusionOk="0" h="107" w="1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75"/>
            <p:cNvSpPr/>
            <p:nvPr/>
          </p:nvSpPr>
          <p:spPr>
            <a:xfrm>
              <a:off x="7412038" y="2801938"/>
              <a:ext cx="1168400" cy="2251075"/>
            </a:xfrm>
            <a:custGeom>
              <a:rect b="b" l="l" r="r" t="t"/>
              <a:pathLst>
                <a:path extrusionOk="0" h="568" w="294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75"/>
            <p:cNvSpPr/>
            <p:nvPr/>
          </p:nvSpPr>
          <p:spPr>
            <a:xfrm>
              <a:off x="7494588" y="5664200"/>
              <a:ext cx="100013" cy="209550"/>
            </a:xfrm>
            <a:custGeom>
              <a:rect b="b" l="l" r="r" t="t"/>
              <a:pathLst>
                <a:path extrusionOk="0" h="53" w="25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75"/>
            <p:cNvSpPr/>
            <p:nvPr/>
          </p:nvSpPr>
          <p:spPr>
            <a:xfrm>
              <a:off x="7412038" y="5081588"/>
              <a:ext cx="114300" cy="558800"/>
            </a:xfrm>
            <a:custGeom>
              <a:rect b="b" l="l" r="r" t="t"/>
              <a:pathLst>
                <a:path extrusionOk="0" h="141" w="29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75"/>
            <p:cNvSpPr/>
            <p:nvPr/>
          </p:nvSpPr>
          <p:spPr>
            <a:xfrm>
              <a:off x="7412038" y="4978400"/>
              <a:ext cx="31750" cy="188913"/>
            </a:xfrm>
            <a:custGeom>
              <a:rect b="b" l="l" r="r" t="t"/>
              <a:pathLst>
                <a:path extrusionOk="0" h="48" w="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75"/>
            <p:cNvSpPr/>
            <p:nvPr/>
          </p:nvSpPr>
          <p:spPr>
            <a:xfrm>
              <a:off x="7439026" y="5434013"/>
              <a:ext cx="174625" cy="439738"/>
            </a:xfrm>
            <a:custGeom>
              <a:rect b="b" l="l" r="r" t="t"/>
              <a:pathLst>
                <a:path extrusionOk="0" h="111" w="44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75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75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8" name="Google Shape;38;p75"/>
          <p:cNvSpPr txBox="1"/>
          <p:nvPr>
            <p:ph idx="1" type="body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🠶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🠶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9" name="Google Shape;39;p75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0" name="Google Shape;40;p75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1" name="Google Shape;41;p75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silabs.com/developers/usb-to-uart-bridge-vcp-drivers" TargetMode="External"/><Relationship Id="rId4" Type="http://schemas.openxmlformats.org/officeDocument/2006/relationships/image" Target="../media/image52.png"/><Relationship Id="rId5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Relationship Id="rId4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Relationship Id="rId4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Relationship Id="rId5" Type="http://schemas.openxmlformats.org/officeDocument/2006/relationships/image" Target="../media/image4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3.png"/><Relationship Id="rId4" Type="http://schemas.openxmlformats.org/officeDocument/2006/relationships/image" Target="../media/image48.png"/><Relationship Id="rId5" Type="http://schemas.openxmlformats.org/officeDocument/2006/relationships/image" Target="../media/image5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5.png"/><Relationship Id="rId4" Type="http://schemas.openxmlformats.org/officeDocument/2006/relationships/image" Target="../media/image50.png"/><Relationship Id="rId5" Type="http://schemas.openxmlformats.org/officeDocument/2006/relationships/image" Target="../media/image4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6.png"/><Relationship Id="rId4" Type="http://schemas.openxmlformats.org/officeDocument/2006/relationships/image" Target="../media/image6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"/>
          <p:cNvSpPr txBox="1"/>
          <p:nvPr>
            <p:ph type="ctrTitle"/>
          </p:nvPr>
        </p:nvSpPr>
        <p:spPr>
          <a:xfrm>
            <a:off x="1876423" y="1277006"/>
            <a:ext cx="8791575" cy="18703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DFKai-SB"/>
              <a:buNone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智慧聯網應用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9"/>
          <p:cNvSpPr txBox="1"/>
          <p:nvPr>
            <p:ph type="title"/>
          </p:nvPr>
        </p:nvSpPr>
        <p:spPr>
          <a:xfrm>
            <a:off x="1158346" y="2633585"/>
            <a:ext cx="9905998" cy="11594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DFKai-SB"/>
              <a:buNone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ARDUINO 環境安裝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0"/>
          <p:cNvSpPr txBox="1"/>
          <p:nvPr>
            <p:ph type="title"/>
          </p:nvPr>
        </p:nvSpPr>
        <p:spPr>
          <a:xfrm>
            <a:off x="1005947" y="313718"/>
            <a:ext cx="9905998" cy="1244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下載Arduino ide</a:t>
            </a:r>
            <a:endParaRPr/>
          </a:p>
        </p:txBody>
      </p:sp>
      <p:pic>
        <p:nvPicPr>
          <p:cNvPr id="238" name="Google Shape;238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5739" y="1812758"/>
            <a:ext cx="8183552" cy="47685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" name="Google Shape;239;p10"/>
          <p:cNvGrpSpPr/>
          <p:nvPr/>
        </p:nvGrpSpPr>
        <p:grpSpPr>
          <a:xfrm>
            <a:off x="6384861" y="4451633"/>
            <a:ext cx="1736436" cy="242453"/>
            <a:chOff x="6724073" y="4304149"/>
            <a:chExt cx="1736436" cy="242453"/>
          </a:xfrm>
        </p:grpSpPr>
        <p:cxnSp>
          <p:nvCxnSpPr>
            <p:cNvPr id="240" name="Google Shape;240;p10"/>
            <p:cNvCxnSpPr/>
            <p:nvPr/>
          </p:nvCxnSpPr>
          <p:spPr>
            <a:xfrm>
              <a:off x="6724073" y="4322619"/>
              <a:ext cx="1736436" cy="9236"/>
            </a:xfrm>
            <a:prstGeom prst="straightConnector1">
              <a:avLst/>
            </a:prstGeom>
            <a:noFill/>
            <a:ln cap="rnd" cmpd="sng" w="22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24705"/>
                </a:srgbClr>
              </a:outerShdw>
            </a:effectLst>
          </p:spPr>
        </p:cxnSp>
        <p:cxnSp>
          <p:nvCxnSpPr>
            <p:cNvPr id="241" name="Google Shape;241;p10"/>
            <p:cNvCxnSpPr/>
            <p:nvPr/>
          </p:nvCxnSpPr>
          <p:spPr>
            <a:xfrm>
              <a:off x="6724073" y="4537366"/>
              <a:ext cx="1736436" cy="9236"/>
            </a:xfrm>
            <a:prstGeom prst="straightConnector1">
              <a:avLst/>
            </a:prstGeom>
            <a:noFill/>
            <a:ln cap="rnd" cmpd="sng" w="22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24705"/>
                </a:srgbClr>
              </a:outerShdw>
            </a:effectLst>
          </p:spPr>
        </p:cxnSp>
        <p:cxnSp>
          <p:nvCxnSpPr>
            <p:cNvPr id="242" name="Google Shape;242;p10"/>
            <p:cNvCxnSpPr/>
            <p:nvPr/>
          </p:nvCxnSpPr>
          <p:spPr>
            <a:xfrm rot="10800000">
              <a:off x="6724073" y="4304149"/>
              <a:ext cx="0" cy="242453"/>
            </a:xfrm>
            <a:prstGeom prst="straightConnector1">
              <a:avLst/>
            </a:prstGeom>
            <a:noFill/>
            <a:ln cap="rnd" cmpd="sng" w="22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24705"/>
                </a:srgbClr>
              </a:outerShdw>
            </a:effectLst>
          </p:spPr>
        </p:cxnSp>
        <p:cxnSp>
          <p:nvCxnSpPr>
            <p:cNvPr id="243" name="Google Shape;243;p10"/>
            <p:cNvCxnSpPr/>
            <p:nvPr/>
          </p:nvCxnSpPr>
          <p:spPr>
            <a:xfrm rot="10800000">
              <a:off x="8460509" y="4350325"/>
              <a:ext cx="0" cy="196277"/>
            </a:xfrm>
            <a:prstGeom prst="straightConnector1">
              <a:avLst/>
            </a:prstGeom>
            <a:noFill/>
            <a:ln cap="rnd" cmpd="sng" w="22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24705"/>
                </a:srgbClr>
              </a:outerShdw>
            </a:effectLst>
          </p:spPr>
        </p:cxnSp>
      </p:grpSp>
      <p:sp>
        <p:nvSpPr>
          <p:cNvPr id="244" name="Google Shape;244;p10"/>
          <p:cNvSpPr/>
          <p:nvPr/>
        </p:nvSpPr>
        <p:spPr>
          <a:xfrm>
            <a:off x="5367515" y="1434191"/>
            <a:ext cx="41708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https://www.arduino.cc/en/Main/Software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1"/>
          <p:cNvSpPr txBox="1"/>
          <p:nvPr>
            <p:ph type="title"/>
          </p:nvPr>
        </p:nvSpPr>
        <p:spPr>
          <a:xfrm>
            <a:off x="1141413" y="618518"/>
            <a:ext cx="9905998" cy="969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下載Arduino ide</a:t>
            </a:r>
            <a:endParaRPr/>
          </a:p>
        </p:txBody>
      </p:sp>
      <p:pic>
        <p:nvPicPr>
          <p:cNvPr id="250" name="Google Shape;250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5505" t="9820"/>
          <a:stretch/>
        </p:blipFill>
        <p:spPr>
          <a:xfrm>
            <a:off x="2476070" y="1588168"/>
            <a:ext cx="6651887" cy="5094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1" name="Google Shape;251;p11"/>
          <p:cNvGrpSpPr/>
          <p:nvPr/>
        </p:nvGrpSpPr>
        <p:grpSpPr>
          <a:xfrm>
            <a:off x="6297560" y="6238568"/>
            <a:ext cx="1088489" cy="311313"/>
            <a:chOff x="6724073" y="4304149"/>
            <a:chExt cx="1736436" cy="242453"/>
          </a:xfrm>
        </p:grpSpPr>
        <p:cxnSp>
          <p:nvCxnSpPr>
            <p:cNvPr id="252" name="Google Shape;252;p11"/>
            <p:cNvCxnSpPr/>
            <p:nvPr/>
          </p:nvCxnSpPr>
          <p:spPr>
            <a:xfrm>
              <a:off x="6724073" y="4322619"/>
              <a:ext cx="1736436" cy="9236"/>
            </a:xfrm>
            <a:prstGeom prst="straightConnector1">
              <a:avLst/>
            </a:prstGeom>
            <a:noFill/>
            <a:ln cap="rnd" cmpd="sng" w="22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24705"/>
                </a:srgbClr>
              </a:outerShdw>
            </a:effectLst>
          </p:spPr>
        </p:cxnSp>
        <p:cxnSp>
          <p:nvCxnSpPr>
            <p:cNvPr id="253" name="Google Shape;253;p11"/>
            <p:cNvCxnSpPr/>
            <p:nvPr/>
          </p:nvCxnSpPr>
          <p:spPr>
            <a:xfrm>
              <a:off x="6724073" y="4537366"/>
              <a:ext cx="1736436" cy="9236"/>
            </a:xfrm>
            <a:prstGeom prst="straightConnector1">
              <a:avLst/>
            </a:prstGeom>
            <a:noFill/>
            <a:ln cap="rnd" cmpd="sng" w="22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24705"/>
                </a:srgbClr>
              </a:outerShdw>
            </a:effectLst>
          </p:spPr>
        </p:cxnSp>
        <p:cxnSp>
          <p:nvCxnSpPr>
            <p:cNvPr id="254" name="Google Shape;254;p11"/>
            <p:cNvCxnSpPr/>
            <p:nvPr/>
          </p:nvCxnSpPr>
          <p:spPr>
            <a:xfrm rot="10800000">
              <a:off x="6724073" y="4304149"/>
              <a:ext cx="0" cy="242453"/>
            </a:xfrm>
            <a:prstGeom prst="straightConnector1">
              <a:avLst/>
            </a:prstGeom>
            <a:noFill/>
            <a:ln cap="rnd" cmpd="sng" w="22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24705"/>
                </a:srgbClr>
              </a:outerShdw>
            </a:effectLst>
          </p:spPr>
        </p:cxnSp>
        <p:cxnSp>
          <p:nvCxnSpPr>
            <p:cNvPr id="255" name="Google Shape;255;p11"/>
            <p:cNvCxnSpPr/>
            <p:nvPr/>
          </p:nvCxnSpPr>
          <p:spPr>
            <a:xfrm rot="10800000">
              <a:off x="8460509" y="4350325"/>
              <a:ext cx="0" cy="196277"/>
            </a:xfrm>
            <a:prstGeom prst="straightConnector1">
              <a:avLst/>
            </a:prstGeom>
            <a:noFill/>
            <a:ln cap="rnd" cmpd="sng" w="22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24705"/>
                </a:srgbClr>
              </a:outerShdw>
            </a:effectLst>
          </p:spPr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2"/>
          <p:cNvSpPr txBox="1"/>
          <p:nvPr>
            <p:ph type="title"/>
          </p:nvPr>
        </p:nvSpPr>
        <p:spPr>
          <a:xfrm>
            <a:off x="1141413" y="618518"/>
            <a:ext cx="9905998" cy="8858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Arduino安裝</a:t>
            </a:r>
            <a:endParaRPr/>
          </a:p>
        </p:txBody>
      </p:sp>
      <p:pic>
        <p:nvPicPr>
          <p:cNvPr id="261" name="Google Shape;261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9547" y="1504335"/>
            <a:ext cx="7049729" cy="48425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" name="Google Shape;262;p12"/>
          <p:cNvGrpSpPr/>
          <p:nvPr/>
        </p:nvGrpSpPr>
        <p:grpSpPr>
          <a:xfrm>
            <a:off x="8170605" y="5678129"/>
            <a:ext cx="1283111" cy="638350"/>
            <a:chOff x="6724073" y="4304149"/>
            <a:chExt cx="1736436" cy="242453"/>
          </a:xfrm>
        </p:grpSpPr>
        <p:cxnSp>
          <p:nvCxnSpPr>
            <p:cNvPr id="263" name="Google Shape;263;p12"/>
            <p:cNvCxnSpPr/>
            <p:nvPr/>
          </p:nvCxnSpPr>
          <p:spPr>
            <a:xfrm>
              <a:off x="6724073" y="4322619"/>
              <a:ext cx="1736436" cy="9236"/>
            </a:xfrm>
            <a:prstGeom prst="straightConnector1">
              <a:avLst/>
            </a:prstGeom>
            <a:noFill/>
            <a:ln cap="rnd" cmpd="sng" w="22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24705"/>
                </a:srgbClr>
              </a:outerShdw>
            </a:effectLst>
          </p:spPr>
        </p:cxnSp>
        <p:cxnSp>
          <p:nvCxnSpPr>
            <p:cNvPr id="264" name="Google Shape;264;p12"/>
            <p:cNvCxnSpPr/>
            <p:nvPr/>
          </p:nvCxnSpPr>
          <p:spPr>
            <a:xfrm>
              <a:off x="6724073" y="4537366"/>
              <a:ext cx="1736436" cy="9236"/>
            </a:xfrm>
            <a:prstGeom prst="straightConnector1">
              <a:avLst/>
            </a:prstGeom>
            <a:noFill/>
            <a:ln cap="rnd" cmpd="sng" w="22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24705"/>
                </a:srgbClr>
              </a:outerShdw>
            </a:effectLst>
          </p:spPr>
        </p:cxnSp>
        <p:cxnSp>
          <p:nvCxnSpPr>
            <p:cNvPr id="265" name="Google Shape;265;p12"/>
            <p:cNvCxnSpPr/>
            <p:nvPr/>
          </p:nvCxnSpPr>
          <p:spPr>
            <a:xfrm rot="10800000">
              <a:off x="6724073" y="4304149"/>
              <a:ext cx="0" cy="242453"/>
            </a:xfrm>
            <a:prstGeom prst="straightConnector1">
              <a:avLst/>
            </a:prstGeom>
            <a:noFill/>
            <a:ln cap="rnd" cmpd="sng" w="22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24705"/>
                </a:srgbClr>
              </a:outerShdw>
            </a:effectLst>
          </p:spPr>
        </p:cxnSp>
        <p:cxnSp>
          <p:nvCxnSpPr>
            <p:cNvPr id="266" name="Google Shape;266;p12"/>
            <p:cNvCxnSpPr/>
            <p:nvPr/>
          </p:nvCxnSpPr>
          <p:spPr>
            <a:xfrm rot="10800000">
              <a:off x="8460509" y="4350325"/>
              <a:ext cx="0" cy="196277"/>
            </a:xfrm>
            <a:prstGeom prst="straightConnector1">
              <a:avLst/>
            </a:prstGeom>
            <a:noFill/>
            <a:ln cap="rnd" cmpd="sng" w="22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24705"/>
                </a:srgbClr>
              </a:outerShdw>
            </a:effectLst>
          </p:spPr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3"/>
          <p:cNvSpPr txBox="1"/>
          <p:nvPr>
            <p:ph type="title"/>
          </p:nvPr>
        </p:nvSpPr>
        <p:spPr>
          <a:xfrm>
            <a:off x="1141413" y="618518"/>
            <a:ext cx="9905998" cy="8858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Arduino安裝</a:t>
            </a:r>
            <a:endParaRPr/>
          </a:p>
        </p:txBody>
      </p:sp>
      <p:pic>
        <p:nvPicPr>
          <p:cNvPr id="272" name="Google Shape;272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7729" y="1480800"/>
            <a:ext cx="6122553" cy="4205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13"/>
          <p:cNvGrpSpPr/>
          <p:nvPr/>
        </p:nvGrpSpPr>
        <p:grpSpPr>
          <a:xfrm>
            <a:off x="7211960" y="5048075"/>
            <a:ext cx="1283111" cy="638350"/>
            <a:chOff x="6724073" y="4304149"/>
            <a:chExt cx="1736436" cy="242453"/>
          </a:xfrm>
        </p:grpSpPr>
        <p:cxnSp>
          <p:nvCxnSpPr>
            <p:cNvPr id="274" name="Google Shape;274;p13"/>
            <p:cNvCxnSpPr/>
            <p:nvPr/>
          </p:nvCxnSpPr>
          <p:spPr>
            <a:xfrm>
              <a:off x="6724073" y="4322619"/>
              <a:ext cx="1736436" cy="9236"/>
            </a:xfrm>
            <a:prstGeom prst="straightConnector1">
              <a:avLst/>
            </a:prstGeom>
            <a:noFill/>
            <a:ln cap="rnd" cmpd="sng" w="22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24705"/>
                </a:srgbClr>
              </a:outerShdw>
            </a:effectLst>
          </p:spPr>
        </p:cxnSp>
        <p:cxnSp>
          <p:nvCxnSpPr>
            <p:cNvPr id="275" name="Google Shape;275;p13"/>
            <p:cNvCxnSpPr/>
            <p:nvPr/>
          </p:nvCxnSpPr>
          <p:spPr>
            <a:xfrm>
              <a:off x="6724073" y="4537366"/>
              <a:ext cx="1736436" cy="9236"/>
            </a:xfrm>
            <a:prstGeom prst="straightConnector1">
              <a:avLst/>
            </a:prstGeom>
            <a:noFill/>
            <a:ln cap="rnd" cmpd="sng" w="22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24705"/>
                </a:srgbClr>
              </a:outerShdw>
            </a:effectLst>
          </p:spPr>
        </p:cxnSp>
        <p:cxnSp>
          <p:nvCxnSpPr>
            <p:cNvPr id="276" name="Google Shape;276;p13"/>
            <p:cNvCxnSpPr/>
            <p:nvPr/>
          </p:nvCxnSpPr>
          <p:spPr>
            <a:xfrm rot="10800000">
              <a:off x="6724073" y="4304149"/>
              <a:ext cx="0" cy="242453"/>
            </a:xfrm>
            <a:prstGeom prst="straightConnector1">
              <a:avLst/>
            </a:prstGeom>
            <a:noFill/>
            <a:ln cap="rnd" cmpd="sng" w="22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24705"/>
                </a:srgbClr>
              </a:outerShdw>
            </a:effectLst>
          </p:spPr>
        </p:cxnSp>
        <p:cxnSp>
          <p:nvCxnSpPr>
            <p:cNvPr id="277" name="Google Shape;277;p13"/>
            <p:cNvCxnSpPr/>
            <p:nvPr/>
          </p:nvCxnSpPr>
          <p:spPr>
            <a:xfrm rot="10800000">
              <a:off x="8460509" y="4350325"/>
              <a:ext cx="0" cy="196277"/>
            </a:xfrm>
            <a:prstGeom prst="straightConnector1">
              <a:avLst/>
            </a:prstGeom>
            <a:noFill/>
            <a:ln cap="rnd" cmpd="sng" w="22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24705"/>
                </a:srgbClr>
              </a:outerShdw>
            </a:effectLst>
          </p:spPr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>
            <p:ph type="title"/>
          </p:nvPr>
        </p:nvSpPr>
        <p:spPr>
          <a:xfrm>
            <a:off x="1141413" y="618518"/>
            <a:ext cx="9905998" cy="1121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Arduino安裝</a:t>
            </a:r>
            <a:endParaRPr/>
          </a:p>
        </p:txBody>
      </p:sp>
      <p:pic>
        <p:nvPicPr>
          <p:cNvPr id="283" name="Google Shape;283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8517" y="1436305"/>
            <a:ext cx="6594501" cy="4529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4" name="Google Shape;284;p14"/>
          <p:cNvGrpSpPr/>
          <p:nvPr/>
        </p:nvGrpSpPr>
        <p:grpSpPr>
          <a:xfrm>
            <a:off x="7315199" y="5180810"/>
            <a:ext cx="1283111" cy="638350"/>
            <a:chOff x="6724073" y="4304149"/>
            <a:chExt cx="1736436" cy="242453"/>
          </a:xfrm>
        </p:grpSpPr>
        <p:cxnSp>
          <p:nvCxnSpPr>
            <p:cNvPr id="285" name="Google Shape;285;p14"/>
            <p:cNvCxnSpPr/>
            <p:nvPr/>
          </p:nvCxnSpPr>
          <p:spPr>
            <a:xfrm>
              <a:off x="6724073" y="4322619"/>
              <a:ext cx="1736436" cy="9236"/>
            </a:xfrm>
            <a:prstGeom prst="straightConnector1">
              <a:avLst/>
            </a:prstGeom>
            <a:noFill/>
            <a:ln cap="rnd" cmpd="sng" w="22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24705"/>
                </a:srgbClr>
              </a:outerShdw>
            </a:effectLst>
          </p:spPr>
        </p:cxnSp>
        <p:cxnSp>
          <p:nvCxnSpPr>
            <p:cNvPr id="286" name="Google Shape;286;p14"/>
            <p:cNvCxnSpPr/>
            <p:nvPr/>
          </p:nvCxnSpPr>
          <p:spPr>
            <a:xfrm>
              <a:off x="6724073" y="4537366"/>
              <a:ext cx="1736436" cy="9236"/>
            </a:xfrm>
            <a:prstGeom prst="straightConnector1">
              <a:avLst/>
            </a:prstGeom>
            <a:noFill/>
            <a:ln cap="rnd" cmpd="sng" w="22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24705"/>
                </a:srgbClr>
              </a:outerShdw>
            </a:effectLst>
          </p:spPr>
        </p:cxnSp>
        <p:cxnSp>
          <p:nvCxnSpPr>
            <p:cNvPr id="287" name="Google Shape;287;p14"/>
            <p:cNvCxnSpPr/>
            <p:nvPr/>
          </p:nvCxnSpPr>
          <p:spPr>
            <a:xfrm rot="10800000">
              <a:off x="6724073" y="4304149"/>
              <a:ext cx="0" cy="242453"/>
            </a:xfrm>
            <a:prstGeom prst="straightConnector1">
              <a:avLst/>
            </a:prstGeom>
            <a:noFill/>
            <a:ln cap="rnd" cmpd="sng" w="22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24705"/>
                </a:srgbClr>
              </a:outerShdw>
            </a:effectLst>
          </p:spPr>
        </p:cxnSp>
        <p:cxnSp>
          <p:nvCxnSpPr>
            <p:cNvPr id="288" name="Google Shape;288;p14"/>
            <p:cNvCxnSpPr/>
            <p:nvPr/>
          </p:nvCxnSpPr>
          <p:spPr>
            <a:xfrm rot="10800000">
              <a:off x="8460509" y="4350325"/>
              <a:ext cx="0" cy="196277"/>
            </a:xfrm>
            <a:prstGeom prst="straightConnector1">
              <a:avLst/>
            </a:prstGeom>
            <a:noFill/>
            <a:ln cap="rnd" cmpd="sng" w="22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24705"/>
                </a:srgbClr>
              </a:outerShdw>
            </a:effectLst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5"/>
          <p:cNvSpPr txBox="1"/>
          <p:nvPr>
            <p:ph type="title"/>
          </p:nvPr>
        </p:nvSpPr>
        <p:spPr>
          <a:xfrm>
            <a:off x="1141413" y="613321"/>
            <a:ext cx="9905998" cy="8858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Arduino安裝</a:t>
            </a:r>
            <a:endParaRPr/>
          </a:p>
        </p:txBody>
      </p:sp>
      <p:pic>
        <p:nvPicPr>
          <p:cNvPr id="294" name="Google Shape;294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4793" y="1795924"/>
            <a:ext cx="6684270" cy="4591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"/>
          <p:cNvSpPr txBox="1"/>
          <p:nvPr>
            <p:ph type="title"/>
          </p:nvPr>
        </p:nvSpPr>
        <p:spPr>
          <a:xfrm>
            <a:off x="1141413" y="618518"/>
            <a:ext cx="9905998" cy="9816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開啟ARDUINO</a:t>
            </a:r>
            <a:endParaRPr/>
          </a:p>
        </p:txBody>
      </p:sp>
      <p:pic>
        <p:nvPicPr>
          <p:cNvPr id="300" name="Google Shape;30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7262" y="2462826"/>
            <a:ext cx="1893173" cy="1967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2411" y="1713248"/>
            <a:ext cx="7418456" cy="4956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 txBox="1"/>
          <p:nvPr>
            <p:ph type="title"/>
          </p:nvPr>
        </p:nvSpPr>
        <p:spPr>
          <a:xfrm>
            <a:off x="1006942" y="430259"/>
            <a:ext cx="9905998" cy="766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介面介紹</a:t>
            </a:r>
            <a:endParaRPr/>
          </a:p>
        </p:txBody>
      </p:sp>
      <p:sp>
        <p:nvSpPr>
          <p:cNvPr id="307" name="Google Shape;307;p17"/>
          <p:cNvSpPr txBox="1"/>
          <p:nvPr>
            <p:ph idx="1" type="body"/>
          </p:nvPr>
        </p:nvSpPr>
        <p:spPr>
          <a:xfrm>
            <a:off x="1141412" y="1438835"/>
            <a:ext cx="4587035" cy="47737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驗證:存檔與編譯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上傳:存檔與編譯與燒入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新增:開啟新的專案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開啟:開啟一些範例程式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編輯區:右圖控白編寫程式區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資訊顯示區:顯示邊與除錯資訊</a:t>
            </a:r>
            <a:endParaRPr/>
          </a:p>
          <a:p>
            <a:pPr indent="-228600" lvl="0" marL="34290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08" name="Google Shape;30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19015" y="430259"/>
            <a:ext cx="4902803" cy="100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7"/>
          <p:cNvPicPr preferRelativeResize="0"/>
          <p:nvPr/>
        </p:nvPicPr>
        <p:blipFill rotWithShape="1">
          <a:blip r:embed="rId4">
            <a:alphaModFix/>
          </a:blip>
          <a:srcRect b="46393" l="0" r="46407" t="13726"/>
          <a:stretch/>
        </p:blipFill>
        <p:spPr>
          <a:xfrm>
            <a:off x="6203584" y="1613648"/>
            <a:ext cx="5733863" cy="2850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75542" y="4881284"/>
            <a:ext cx="9361905" cy="1742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8"/>
          <p:cNvSpPr txBox="1"/>
          <p:nvPr/>
        </p:nvSpPr>
        <p:spPr>
          <a:xfrm>
            <a:off x="0" y="0"/>
            <a:ext cx="4582200" cy="591000"/>
          </a:xfrm>
          <a:prstGeom prst="rect">
            <a:avLst/>
          </a:prstGeom>
          <a:noFill/>
          <a:ln cap="flat" cmpd="sng" w="9525">
            <a:solidFill>
              <a:srgbClr val="455F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4EB3CF"/>
                </a:solidFill>
                <a:latin typeface="DFKai-SB"/>
                <a:ea typeface="DFKai-SB"/>
                <a:cs typeface="DFKai-SB"/>
                <a:sym typeface="DFKai-SB"/>
              </a:rPr>
              <a:t>與 linkit7697 連線</a:t>
            </a:r>
            <a:endParaRPr/>
          </a:p>
        </p:txBody>
      </p:sp>
      <p:sp>
        <p:nvSpPr>
          <p:cNvPr id="316" name="Google Shape;316;p18"/>
          <p:cNvSpPr txBox="1"/>
          <p:nvPr/>
        </p:nvSpPr>
        <p:spPr>
          <a:xfrm>
            <a:off x="0" y="764705"/>
            <a:ext cx="7606500" cy="50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-223837" lvl="0" marL="223837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96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請到裝置管理員確認連接阜是否有連線成功</a:t>
            </a:r>
            <a:endParaRPr sz="96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223837" lvl="0" marL="223837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96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如果沒有出現,請手動安裝驅動</a:t>
            </a:r>
            <a:endParaRPr sz="96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223837" lvl="0" marL="223837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96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點擊裝置管理員的動作選項，選擇更新驅動程式，手動尋找剛剛放置Arduino位置的地方，並找到driver資料夾</a:t>
            </a:r>
            <a:endParaRPr sz="96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223837" lvl="0" marL="223837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99CB38"/>
              </a:buClr>
              <a:buSzPct val="100000"/>
              <a:buChar char="•"/>
            </a:pPr>
            <a:r>
              <a:rPr lang="en-US" sz="96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如果出現的是CP210x ??? UART ???相關</a:t>
            </a:r>
            <a:br>
              <a:rPr lang="en-US" sz="96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</a:br>
            <a:r>
              <a:rPr lang="en-US" sz="96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請至</a:t>
            </a:r>
            <a:r>
              <a:rPr lang="en-US" sz="9600" u="sng">
                <a:solidFill>
                  <a:srgbClr val="FFC000"/>
                </a:solidFill>
                <a:latin typeface="DFKai-SB"/>
                <a:ea typeface="DFKai-SB"/>
                <a:cs typeface="DFKai-SB"/>
                <a:sym typeface="DFKai-SB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https://www.silabs.com/developers/usb-to-uart-bridge-vcp-drivers</a:t>
            </a:r>
            <a:r>
              <a:rPr lang="en-US" sz="9600">
                <a:solidFill>
                  <a:srgbClr val="FFC000"/>
                </a:solidFill>
                <a:latin typeface="DFKai-SB"/>
                <a:ea typeface="DFKai-SB"/>
                <a:cs typeface="DFKai-SB"/>
                <a:sym typeface="DFKai-SB"/>
              </a:rPr>
              <a:t>   </a:t>
            </a:r>
            <a:endParaRPr sz="9600">
              <a:solidFill>
                <a:srgbClr val="FFC000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223837" lvl="0" marL="223837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96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點擊 Downloads</a:t>
            </a:r>
            <a:br>
              <a:rPr lang="en-US" sz="112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</a:br>
            <a:r>
              <a:rPr lang="en-US" sz="112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選擇 </a:t>
            </a:r>
            <a:r>
              <a:rPr lang="en-US" sz="11200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CP210x_Universal_Windows_Driver</a:t>
            </a:r>
            <a:r>
              <a:rPr lang="en-US" sz="112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   下載並解壓到 driver 資料夾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7" name="Google Shape;317;p18"/>
          <p:cNvPicPr preferRelativeResize="0"/>
          <p:nvPr/>
        </p:nvPicPr>
        <p:blipFill rotWithShape="1">
          <a:blip r:embed="rId4">
            <a:alphaModFix/>
          </a:blip>
          <a:srcRect b="25352" l="0" r="53397" t="49466"/>
          <a:stretch/>
        </p:blipFill>
        <p:spPr>
          <a:xfrm>
            <a:off x="7606580" y="404664"/>
            <a:ext cx="4365958" cy="1728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8"/>
          <p:cNvPicPr preferRelativeResize="0"/>
          <p:nvPr/>
        </p:nvPicPr>
        <p:blipFill rotWithShape="1">
          <a:blip r:embed="rId5">
            <a:alphaModFix/>
          </a:blip>
          <a:srcRect b="35463" l="0" r="35375" t="0"/>
          <a:stretch/>
        </p:blipFill>
        <p:spPr>
          <a:xfrm>
            <a:off x="7835758" y="2276872"/>
            <a:ext cx="4136782" cy="3836153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8"/>
          <p:cNvSpPr/>
          <p:nvPr/>
        </p:nvSpPr>
        <p:spPr>
          <a:xfrm>
            <a:off x="8182644" y="492815"/>
            <a:ext cx="3672300" cy="415800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0" name="Google Shape;320;p18"/>
          <p:cNvSpPr/>
          <p:nvPr/>
        </p:nvSpPr>
        <p:spPr>
          <a:xfrm>
            <a:off x="8758707" y="3717032"/>
            <a:ext cx="864000" cy="343800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"/>
          <p:cNvSpPr txBox="1"/>
          <p:nvPr>
            <p:ph type="title"/>
          </p:nvPr>
        </p:nvSpPr>
        <p:spPr>
          <a:xfrm>
            <a:off x="936461" y="2526145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DFKai-SB"/>
              <a:buNone/>
            </a:pPr>
            <a:r>
              <a:rPr lang="en-US" sz="6000">
                <a:latin typeface="DFKai-SB"/>
                <a:ea typeface="DFKai-SB"/>
                <a:cs typeface="DFKai-SB"/>
                <a:sym typeface="DFKai-SB"/>
              </a:rPr>
              <a:t> LinkIt 7697</a:t>
            </a:r>
            <a:endParaRPr sz="60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9"/>
          <p:cNvSpPr txBox="1"/>
          <p:nvPr>
            <p:ph type="title"/>
          </p:nvPr>
        </p:nvSpPr>
        <p:spPr>
          <a:xfrm>
            <a:off x="1141413" y="618518"/>
            <a:ext cx="9905998" cy="10220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開發板設定-1</a:t>
            </a:r>
            <a:endParaRPr/>
          </a:p>
        </p:txBody>
      </p:sp>
      <p:pic>
        <p:nvPicPr>
          <p:cNvPr id="326" name="Google Shape;32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772" y="2311909"/>
            <a:ext cx="4071564" cy="3976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98532" y="927847"/>
            <a:ext cx="6374276" cy="5738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0"/>
          <p:cNvSpPr txBox="1"/>
          <p:nvPr>
            <p:ph type="title"/>
          </p:nvPr>
        </p:nvSpPr>
        <p:spPr>
          <a:xfrm>
            <a:off x="1141413" y="618518"/>
            <a:ext cx="9905998" cy="10220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開發板設定-2</a:t>
            </a:r>
            <a:endParaRPr/>
          </a:p>
        </p:txBody>
      </p:sp>
      <p:sp>
        <p:nvSpPr>
          <p:cNvPr id="333" name="Google Shape;333;p20"/>
          <p:cNvSpPr txBox="1"/>
          <p:nvPr>
            <p:ph idx="1" type="body"/>
          </p:nvPr>
        </p:nvSpPr>
        <p:spPr>
          <a:xfrm>
            <a:off x="269345" y="1711926"/>
            <a:ext cx="5126744" cy="30717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將下面這 URL 貼入 "額外的開發板管理員網址"， 變點選 "確定" 關閉視窗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🠶"/>
            </a:pPr>
            <a:r>
              <a:rPr lang="en-US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https://files.gitbook.com/v0/b/gitbook-x-prod.appspot.com/o/spaces%2FY4gduUSLWOCI23CXUWej%2Fuploads%2FfDIyZSO3WxvVYeZFhkSQ%2Fpackage_mtk_linkit_7697_index.json?alt=media&amp;token=029ccbdc-f32d-4e1c-b753-898ea26d720e</a:t>
            </a:r>
            <a:endParaRPr>
              <a:solidFill>
                <a:srgbClr val="FF0000"/>
              </a:solidFill>
            </a:endParaRPr>
          </a:p>
          <a:p>
            <a:pPr indent="-228600" lvl="0" marL="34290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34290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34" name="Google Shape;33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2754" y="585860"/>
            <a:ext cx="6222158" cy="453650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0"/>
          <p:cNvSpPr/>
          <p:nvPr/>
        </p:nvSpPr>
        <p:spPr>
          <a:xfrm>
            <a:off x="5765797" y="3789040"/>
            <a:ext cx="6356100" cy="504300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1"/>
          <p:cNvSpPr txBox="1"/>
          <p:nvPr>
            <p:ph type="title"/>
          </p:nvPr>
        </p:nvSpPr>
        <p:spPr>
          <a:xfrm>
            <a:off x="1141413" y="618518"/>
            <a:ext cx="9905998" cy="10220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開發板設定-3</a:t>
            </a:r>
            <a:endParaRPr/>
          </a:p>
        </p:txBody>
      </p:sp>
      <p:sp>
        <p:nvSpPr>
          <p:cNvPr id="341" name="Google Shape;341;p21"/>
          <p:cNvSpPr txBox="1"/>
          <p:nvPr>
            <p:ph idx="1" type="body"/>
          </p:nvPr>
        </p:nvSpPr>
        <p:spPr>
          <a:xfrm>
            <a:off x="269345" y="1711926"/>
            <a:ext cx="5126744" cy="30717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 選取 </a:t>
            </a:r>
            <a:r>
              <a:rPr b="1" lang="en-US"/>
              <a:t>工具 &gt; 開發板 &gt; 開發板管理員</a:t>
            </a:r>
            <a:endParaRPr/>
          </a:p>
          <a:p>
            <a:pPr indent="-228600" lvl="0" marL="34290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https://docs.labs.mediatek.com/linkit-7697-blocklyduino/files/12879560/12879555/1/1497000419184/image2017-6-9+15%3A46%3A34.png" id="342" name="Google Shape;34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8167" y="90487"/>
            <a:ext cx="6477000" cy="66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2"/>
          <p:cNvSpPr txBox="1"/>
          <p:nvPr>
            <p:ph type="title"/>
          </p:nvPr>
        </p:nvSpPr>
        <p:spPr>
          <a:xfrm>
            <a:off x="1141413" y="618518"/>
            <a:ext cx="9905998" cy="10220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開發板設定-4</a:t>
            </a:r>
            <a:endParaRPr/>
          </a:p>
        </p:txBody>
      </p:sp>
      <p:sp>
        <p:nvSpPr>
          <p:cNvPr id="348" name="Google Shape;348;p22"/>
          <p:cNvSpPr txBox="1"/>
          <p:nvPr>
            <p:ph idx="1" type="body"/>
          </p:nvPr>
        </p:nvSpPr>
        <p:spPr>
          <a:xfrm>
            <a:off x="687033" y="1824815"/>
            <a:ext cx="2530300" cy="30717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於輸入框輸入 “LinkIt”， 找到並安裝LinkIt 7697 的套件包</a:t>
            </a:r>
            <a:endParaRPr/>
          </a:p>
        </p:txBody>
      </p:sp>
      <p:pic>
        <p:nvPicPr>
          <p:cNvPr descr="https://docs.labs.mediatek.com/linkit-7697-blocklyduino/files/12879560/12879557/1/1497000419153/image2017-6-9+15%3A46%3A15.png" id="349" name="Google Shape;34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3171" y="1727200"/>
            <a:ext cx="8848829" cy="4977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3"/>
          <p:cNvSpPr txBox="1"/>
          <p:nvPr>
            <p:ph type="title"/>
          </p:nvPr>
        </p:nvSpPr>
        <p:spPr>
          <a:xfrm>
            <a:off x="1141413" y="618518"/>
            <a:ext cx="9905998" cy="10220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開發板設定-5</a:t>
            </a:r>
            <a:endParaRPr/>
          </a:p>
        </p:txBody>
      </p:sp>
      <p:sp>
        <p:nvSpPr>
          <p:cNvPr id="355" name="Google Shape;355;p23"/>
          <p:cNvSpPr txBox="1"/>
          <p:nvPr>
            <p:ph idx="1" type="body"/>
          </p:nvPr>
        </p:nvSpPr>
        <p:spPr>
          <a:xfrm>
            <a:off x="269345" y="1711926"/>
            <a:ext cx="5126744" cy="30717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 選取 </a:t>
            </a:r>
            <a:r>
              <a:rPr b="1" lang="en-US"/>
              <a:t>工具 &gt; 開發板 &gt; 開發板管理員</a:t>
            </a:r>
            <a:endParaRPr/>
          </a:p>
          <a:p>
            <a:pPr indent="-228600" lvl="0" marL="34290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https://docs.labs.mediatek.com/linkit-7697-blocklyduino/files/12879560/12879555/1/1497000419184/image2017-6-9+15%3A46%3A34.png" id="356" name="Google Shape;35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8167" y="90487"/>
            <a:ext cx="6477000" cy="66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4"/>
          <p:cNvSpPr txBox="1"/>
          <p:nvPr>
            <p:ph type="title"/>
          </p:nvPr>
        </p:nvSpPr>
        <p:spPr>
          <a:xfrm>
            <a:off x="1141413" y="618518"/>
            <a:ext cx="9905998" cy="10220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開發板設定-6</a:t>
            </a:r>
            <a:endParaRPr/>
          </a:p>
        </p:txBody>
      </p:sp>
      <p:sp>
        <p:nvSpPr>
          <p:cNvPr id="362" name="Google Shape;362;p24"/>
          <p:cNvSpPr txBox="1"/>
          <p:nvPr>
            <p:ph idx="1" type="body"/>
          </p:nvPr>
        </p:nvSpPr>
        <p:spPr>
          <a:xfrm>
            <a:off x="269345" y="1711926"/>
            <a:ext cx="4505855" cy="30717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 LinkIt 7697 套件包安裝完成後， 就可於 </a:t>
            </a:r>
            <a:r>
              <a:rPr b="1" lang="en-US"/>
              <a:t>工具 &gt; 開發板</a:t>
            </a:r>
            <a:r>
              <a:rPr lang="en-US"/>
              <a:t> 取選擇使用 </a:t>
            </a:r>
            <a:r>
              <a:rPr b="1" lang="en-US"/>
              <a:t>LinkIt 7697</a:t>
            </a:r>
            <a:endParaRPr/>
          </a:p>
        </p:txBody>
      </p:sp>
      <p:pic>
        <p:nvPicPr>
          <p:cNvPr descr="https://docs.labs.mediatek.com/linkit-7697-blocklyduino/files/12879560/12879558/1/1497000419130/2017-06-09_15-59-13.png" id="363" name="Google Shape;36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8832" y="0"/>
            <a:ext cx="6756127" cy="6239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5"/>
          <p:cNvSpPr txBox="1"/>
          <p:nvPr>
            <p:ph type="title"/>
          </p:nvPr>
        </p:nvSpPr>
        <p:spPr>
          <a:xfrm>
            <a:off x="1141413" y="363024"/>
            <a:ext cx="9905998" cy="9144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編輯程式</a:t>
            </a:r>
            <a:endParaRPr/>
          </a:p>
        </p:txBody>
      </p:sp>
      <p:sp>
        <p:nvSpPr>
          <p:cNvPr id="369" name="Google Shape;369;p25"/>
          <p:cNvSpPr txBox="1"/>
          <p:nvPr>
            <p:ph idx="1" type="body"/>
          </p:nvPr>
        </p:nvSpPr>
        <p:spPr>
          <a:xfrm>
            <a:off x="1141412" y="1546412"/>
            <a:ext cx="9905999" cy="24070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Setup() 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	Arduino通電後,從此開始執行,且只執行一次,通常用來寫出使設定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Loop() :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	 Setup結束後,會進入此並不斷重複跑此區程式碼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34290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70" name="Google Shape;37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989" y="4222376"/>
            <a:ext cx="5305530" cy="1290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9370" y="4222376"/>
            <a:ext cx="5246882" cy="1491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6"/>
          <p:cNvSpPr txBox="1"/>
          <p:nvPr>
            <p:ph type="title"/>
          </p:nvPr>
        </p:nvSpPr>
        <p:spPr>
          <a:xfrm>
            <a:off x="1141412" y="484047"/>
            <a:ext cx="9905998" cy="847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燒入</a:t>
            </a:r>
            <a:endParaRPr/>
          </a:p>
        </p:txBody>
      </p:sp>
      <p:sp>
        <p:nvSpPr>
          <p:cNvPr id="377" name="Google Shape;377;p26"/>
          <p:cNvSpPr txBox="1"/>
          <p:nvPr>
            <p:ph idx="1" type="body"/>
          </p:nvPr>
        </p:nvSpPr>
        <p:spPr>
          <a:xfrm>
            <a:off x="1141412" y="1613647"/>
            <a:ext cx="4708059" cy="4177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燒入前需要先驗證程式,如果不符合語法,便會出現錯誤在下方訊息區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上傳至開發版時,版上的LED會閃動,幾秒後便完成上傳,板子在完成燒入後便開始執行燒入程式</a:t>
            </a:r>
            <a:endParaRPr/>
          </a:p>
        </p:txBody>
      </p:sp>
      <p:pic>
        <p:nvPicPr>
          <p:cNvPr id="378" name="Google Shape;37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9253" y="929358"/>
            <a:ext cx="4447880" cy="1368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92278" y="3702424"/>
            <a:ext cx="4404855" cy="15778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0" name="Google Shape;380;p26"/>
          <p:cNvGrpSpPr/>
          <p:nvPr/>
        </p:nvGrpSpPr>
        <p:grpSpPr>
          <a:xfrm>
            <a:off x="6392278" y="1380306"/>
            <a:ext cx="739487" cy="653195"/>
            <a:chOff x="6724073" y="4304149"/>
            <a:chExt cx="1736436" cy="242453"/>
          </a:xfrm>
        </p:grpSpPr>
        <p:cxnSp>
          <p:nvCxnSpPr>
            <p:cNvPr id="381" name="Google Shape;381;p26"/>
            <p:cNvCxnSpPr/>
            <p:nvPr/>
          </p:nvCxnSpPr>
          <p:spPr>
            <a:xfrm>
              <a:off x="6724073" y="4322619"/>
              <a:ext cx="1736436" cy="9236"/>
            </a:xfrm>
            <a:prstGeom prst="straightConnector1">
              <a:avLst/>
            </a:prstGeom>
            <a:noFill/>
            <a:ln cap="rnd" cmpd="sng" w="22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24705"/>
                </a:srgbClr>
              </a:outerShdw>
            </a:effectLst>
          </p:spPr>
        </p:cxnSp>
        <p:cxnSp>
          <p:nvCxnSpPr>
            <p:cNvPr id="382" name="Google Shape;382;p26"/>
            <p:cNvCxnSpPr/>
            <p:nvPr/>
          </p:nvCxnSpPr>
          <p:spPr>
            <a:xfrm>
              <a:off x="6724073" y="4537366"/>
              <a:ext cx="1736436" cy="9236"/>
            </a:xfrm>
            <a:prstGeom prst="straightConnector1">
              <a:avLst/>
            </a:prstGeom>
            <a:noFill/>
            <a:ln cap="rnd" cmpd="sng" w="22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24705"/>
                </a:srgbClr>
              </a:outerShdw>
            </a:effectLst>
          </p:spPr>
        </p:cxnSp>
        <p:cxnSp>
          <p:nvCxnSpPr>
            <p:cNvPr id="383" name="Google Shape;383;p26"/>
            <p:cNvCxnSpPr/>
            <p:nvPr/>
          </p:nvCxnSpPr>
          <p:spPr>
            <a:xfrm rot="10800000">
              <a:off x="6724073" y="4304149"/>
              <a:ext cx="0" cy="242453"/>
            </a:xfrm>
            <a:prstGeom prst="straightConnector1">
              <a:avLst/>
            </a:prstGeom>
            <a:noFill/>
            <a:ln cap="rnd" cmpd="sng" w="22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24705"/>
                </a:srgbClr>
              </a:outerShdw>
            </a:effectLst>
          </p:spPr>
        </p:cxnSp>
        <p:cxnSp>
          <p:nvCxnSpPr>
            <p:cNvPr id="384" name="Google Shape;384;p26"/>
            <p:cNvCxnSpPr/>
            <p:nvPr/>
          </p:nvCxnSpPr>
          <p:spPr>
            <a:xfrm rot="10800000">
              <a:off x="8460509" y="4350325"/>
              <a:ext cx="0" cy="196277"/>
            </a:xfrm>
            <a:prstGeom prst="straightConnector1">
              <a:avLst/>
            </a:prstGeom>
            <a:noFill/>
            <a:ln cap="rnd" cmpd="sng" w="22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24705"/>
                </a:srgbClr>
              </a:outerShdw>
            </a:effectLst>
          </p:spPr>
        </p:cxnSp>
      </p:grpSp>
      <p:grpSp>
        <p:nvGrpSpPr>
          <p:cNvPr id="385" name="Google Shape;385;p26"/>
          <p:cNvGrpSpPr/>
          <p:nvPr/>
        </p:nvGrpSpPr>
        <p:grpSpPr>
          <a:xfrm>
            <a:off x="7131765" y="4289353"/>
            <a:ext cx="739487" cy="653195"/>
            <a:chOff x="6724073" y="4304149"/>
            <a:chExt cx="1736436" cy="242453"/>
          </a:xfrm>
        </p:grpSpPr>
        <p:cxnSp>
          <p:nvCxnSpPr>
            <p:cNvPr id="386" name="Google Shape;386;p26"/>
            <p:cNvCxnSpPr/>
            <p:nvPr/>
          </p:nvCxnSpPr>
          <p:spPr>
            <a:xfrm>
              <a:off x="6724073" y="4322619"/>
              <a:ext cx="1736436" cy="9236"/>
            </a:xfrm>
            <a:prstGeom prst="straightConnector1">
              <a:avLst/>
            </a:prstGeom>
            <a:noFill/>
            <a:ln cap="rnd" cmpd="sng" w="22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24705"/>
                </a:srgbClr>
              </a:outerShdw>
            </a:effectLst>
          </p:spPr>
        </p:cxnSp>
        <p:cxnSp>
          <p:nvCxnSpPr>
            <p:cNvPr id="387" name="Google Shape;387;p26"/>
            <p:cNvCxnSpPr/>
            <p:nvPr/>
          </p:nvCxnSpPr>
          <p:spPr>
            <a:xfrm>
              <a:off x="6724073" y="4537366"/>
              <a:ext cx="1736436" cy="9236"/>
            </a:xfrm>
            <a:prstGeom prst="straightConnector1">
              <a:avLst/>
            </a:prstGeom>
            <a:noFill/>
            <a:ln cap="rnd" cmpd="sng" w="22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24705"/>
                </a:srgbClr>
              </a:outerShdw>
            </a:effectLst>
          </p:spPr>
        </p:cxnSp>
        <p:cxnSp>
          <p:nvCxnSpPr>
            <p:cNvPr id="388" name="Google Shape;388;p26"/>
            <p:cNvCxnSpPr/>
            <p:nvPr/>
          </p:nvCxnSpPr>
          <p:spPr>
            <a:xfrm rot="10800000">
              <a:off x="6724073" y="4304149"/>
              <a:ext cx="0" cy="242453"/>
            </a:xfrm>
            <a:prstGeom prst="straightConnector1">
              <a:avLst/>
            </a:prstGeom>
            <a:noFill/>
            <a:ln cap="rnd" cmpd="sng" w="22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24705"/>
                </a:srgbClr>
              </a:outerShdw>
            </a:effectLst>
          </p:spPr>
        </p:cxnSp>
        <p:cxnSp>
          <p:nvCxnSpPr>
            <p:cNvPr id="389" name="Google Shape;389;p26"/>
            <p:cNvCxnSpPr/>
            <p:nvPr/>
          </p:nvCxnSpPr>
          <p:spPr>
            <a:xfrm rot="10800000">
              <a:off x="8460509" y="4350325"/>
              <a:ext cx="0" cy="196277"/>
            </a:xfrm>
            <a:prstGeom prst="straightConnector1">
              <a:avLst/>
            </a:prstGeom>
            <a:noFill/>
            <a:ln cap="rnd" cmpd="sng" w="22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24705"/>
                </a:srgbClr>
              </a:outerShdw>
            </a:effectLst>
          </p:spPr>
        </p:cxn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7"/>
          <p:cNvSpPr txBox="1"/>
          <p:nvPr>
            <p:ph type="title"/>
          </p:nvPr>
        </p:nvSpPr>
        <p:spPr>
          <a:xfrm>
            <a:off x="1141412" y="443706"/>
            <a:ext cx="9905998" cy="8337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LAB 1 - 1 HELLO LED 1</a:t>
            </a:r>
            <a:endParaRPr/>
          </a:p>
        </p:txBody>
      </p:sp>
      <p:sp>
        <p:nvSpPr>
          <p:cNvPr id="395" name="Google Shape;395;p27"/>
          <p:cNvSpPr txBox="1"/>
          <p:nvPr>
            <p:ph idx="1" type="body"/>
          </p:nvPr>
        </p:nvSpPr>
        <p:spPr>
          <a:xfrm>
            <a:off x="1141413" y="1506071"/>
            <a:ext cx="3317698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每一秒鐘開發板上的 USR LED 閃爍一次， 並透過序列埠輸出狀態</a:t>
            </a:r>
            <a:endParaRPr/>
          </a:p>
        </p:txBody>
      </p:sp>
      <p:pic>
        <p:nvPicPr>
          <p:cNvPr descr="https://docs.labs.mediatek.com/linkit-7697-blocklyduino/files/12879568/12879567/1/1497000551746/image2017-6-9+17%3A25%3A26.png" id="396" name="Google Shape;39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0218" y="1424591"/>
            <a:ext cx="6646671" cy="4351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817" y="2707689"/>
            <a:ext cx="4744897" cy="3492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8"/>
          <p:cNvSpPr txBox="1"/>
          <p:nvPr>
            <p:ph type="title"/>
          </p:nvPr>
        </p:nvSpPr>
        <p:spPr>
          <a:xfrm>
            <a:off x="1141413" y="308802"/>
            <a:ext cx="9905998" cy="941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LAB 1 -1 HELLO LED 1</a:t>
            </a:r>
            <a:endParaRPr/>
          </a:p>
        </p:txBody>
      </p:sp>
      <p:sp>
        <p:nvSpPr>
          <p:cNvPr id="403" name="Google Shape;403;p28"/>
          <p:cNvSpPr txBox="1"/>
          <p:nvPr>
            <p:ph idx="1" type="body"/>
          </p:nvPr>
        </p:nvSpPr>
        <p:spPr>
          <a:xfrm>
            <a:off x="1141412" y="1356852"/>
            <a:ext cx="3991027" cy="5331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void setup()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{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Serial.begin(115200);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pinMode(LED_BUILTIN, OUTPUT);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}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void loop()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{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digitalWrite(LED_BUILTIN, HIGH);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delay(500);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digitalWrite(LED_BUILTIN, LOW);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delay(500);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Serial.println("Hellow LED");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}</a:t>
            </a:r>
            <a:endParaRPr/>
          </a:p>
        </p:txBody>
      </p:sp>
      <p:sp>
        <p:nvSpPr>
          <p:cNvPr id="404" name="Google Shape;404;p28"/>
          <p:cNvSpPr txBox="1"/>
          <p:nvPr/>
        </p:nvSpPr>
        <p:spPr>
          <a:xfrm>
            <a:off x="4822723" y="1250143"/>
            <a:ext cx="7108722" cy="5331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81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81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Serial.begin(115200);  //設定包率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pinMode(LED_BUILTIN, OUTPUT); //設定LED PIN腳為輸出 LED_BUILTIN為板載led =PIN19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digitalWrite(LED_BUILTIN, HIGH);  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//腳位為輸出HIGH高LOW低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delay(500);   //延遲0.5秒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Serial.println(“Hellow LED”); 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//在監控窗Print 字串 +換行( +ln 表示換行)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567005fb9c_0_4"/>
          <p:cNvSpPr txBox="1"/>
          <p:nvPr>
            <p:ph type="title"/>
          </p:nvPr>
        </p:nvSpPr>
        <p:spPr>
          <a:xfrm>
            <a:off x="936461" y="2526145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DFKai-SB"/>
              <a:buNone/>
            </a:pPr>
            <a:r>
              <a:rPr lang="en-US" sz="6000">
                <a:latin typeface="DFKai-SB"/>
                <a:ea typeface="DFKai-SB"/>
                <a:cs typeface="DFKai-SB"/>
                <a:sym typeface="DFKai-SB"/>
              </a:rPr>
              <a:t> </a:t>
            </a:r>
            <a:r>
              <a:rPr lang="en-US" sz="6000">
                <a:latin typeface="DFKai-SB"/>
                <a:ea typeface="DFKai-SB"/>
                <a:cs typeface="DFKai-SB"/>
                <a:sym typeface="DFKai-SB"/>
              </a:rPr>
              <a:t>https://reurl.cc/NR2RR6</a:t>
            </a:r>
            <a:endParaRPr sz="60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9"/>
          <p:cNvSpPr txBox="1"/>
          <p:nvPr>
            <p:ph type="title"/>
          </p:nvPr>
        </p:nvSpPr>
        <p:spPr>
          <a:xfrm>
            <a:off x="1141412" y="443706"/>
            <a:ext cx="9905998" cy="8337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LAB 1 - 1 HELLO LED 1</a:t>
            </a:r>
            <a:endParaRPr/>
          </a:p>
        </p:txBody>
      </p:sp>
      <p:sp>
        <p:nvSpPr>
          <p:cNvPr id="410" name="Google Shape;410;p29"/>
          <p:cNvSpPr txBox="1"/>
          <p:nvPr>
            <p:ph idx="1" type="body"/>
          </p:nvPr>
        </p:nvSpPr>
        <p:spPr>
          <a:xfrm>
            <a:off x="1141413" y="1506071"/>
            <a:ext cx="3317698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每一秒鐘開發板上的 USR LED 閃爍一次， 並透過序列埠輸出狀態</a:t>
            </a:r>
            <a:endParaRPr/>
          </a:p>
        </p:txBody>
      </p:sp>
      <p:pic>
        <p:nvPicPr>
          <p:cNvPr descr="https://docs.labs.mediatek.com/linkit-7697-blocklyduino/files/12879568/12879567/1/1497000551746/image2017-6-9+17%3A25%3A26.png" id="411" name="Google Shape;41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5515" y="1682043"/>
            <a:ext cx="6646671" cy="4351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0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LAB 1 - 1 HELLO LED 2</a:t>
            </a:r>
            <a:endParaRPr/>
          </a:p>
        </p:txBody>
      </p:sp>
      <p:sp>
        <p:nvSpPr>
          <p:cNvPr id="417" name="Google Shape;417;p30"/>
          <p:cNvSpPr txBox="1"/>
          <p:nvPr>
            <p:ph idx="1" type="body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使用腳位p1進行輸出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接上電阻1k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Led閃爍並於</a:t>
            </a:r>
            <a:r>
              <a:rPr lang="en-US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監控窗輸出</a:t>
            </a:r>
            <a:endParaRPr/>
          </a:p>
        </p:txBody>
      </p:sp>
      <p:pic>
        <p:nvPicPr>
          <p:cNvPr id="418" name="Google Shape;41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8359" y="2341248"/>
            <a:ext cx="5143500" cy="33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1"/>
          <p:cNvSpPr txBox="1"/>
          <p:nvPr>
            <p:ph type="title"/>
          </p:nvPr>
        </p:nvSpPr>
        <p:spPr>
          <a:xfrm>
            <a:off x="1141413" y="308802"/>
            <a:ext cx="9905998" cy="941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LAB 1 -1 HELLO LED 2</a:t>
            </a:r>
            <a:endParaRPr/>
          </a:p>
        </p:txBody>
      </p:sp>
      <p:sp>
        <p:nvSpPr>
          <p:cNvPr id="424" name="Google Shape;424;p31"/>
          <p:cNvSpPr txBox="1"/>
          <p:nvPr>
            <p:ph idx="1" type="body"/>
          </p:nvPr>
        </p:nvSpPr>
        <p:spPr>
          <a:xfrm>
            <a:off x="1141412" y="1356852"/>
            <a:ext cx="3991027" cy="5331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65"/>
              <a:buChar char="?"/>
            </a:pPr>
            <a:r>
              <a:rPr lang="en-US" sz="1665"/>
              <a:t>int ledPin = 1;   	</a:t>
            </a:r>
            <a:endParaRPr sz="1665"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65"/>
              <a:buChar char="?"/>
            </a:pPr>
            <a:r>
              <a:rPr lang="en-US" sz="1665"/>
              <a:t>void setup()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65"/>
              <a:buChar char="?"/>
            </a:pPr>
            <a:r>
              <a:rPr lang="en-US" sz="1665"/>
              <a:t>{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65"/>
              <a:buChar char="?"/>
            </a:pPr>
            <a:r>
              <a:rPr lang="en-US" sz="1665"/>
              <a:t>  Serial.begin(115200);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65"/>
              <a:buChar char="?"/>
            </a:pPr>
            <a:r>
              <a:rPr lang="en-US" sz="1665"/>
              <a:t>  pinMode(ledPin, OUTPUT);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65"/>
              <a:buChar char="?"/>
            </a:pPr>
            <a:r>
              <a:rPr lang="en-US" sz="1665"/>
              <a:t>}</a:t>
            </a:r>
            <a:endParaRPr sz="1665"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65"/>
              <a:buChar char="?"/>
            </a:pPr>
            <a:r>
              <a:rPr lang="en-US" sz="1665"/>
              <a:t>void loop()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65"/>
              <a:buChar char="?"/>
            </a:pPr>
            <a:r>
              <a:rPr lang="en-US" sz="1665"/>
              <a:t>{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65"/>
              <a:buChar char="?"/>
            </a:pPr>
            <a:r>
              <a:rPr lang="en-US" sz="1665"/>
              <a:t>  digitalWrite(ledPin, HIGH);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65"/>
              <a:buChar char="?"/>
            </a:pPr>
            <a:r>
              <a:rPr lang="en-US" sz="1665"/>
              <a:t>  delay(500);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65"/>
              <a:buChar char="?"/>
            </a:pPr>
            <a:r>
              <a:rPr lang="en-US" sz="1665"/>
              <a:t>  digitalWrite(ledPin, LOW);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65"/>
              <a:buChar char="?"/>
            </a:pPr>
            <a:r>
              <a:rPr lang="en-US" sz="1665"/>
              <a:t>  delay(500);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65"/>
              <a:buChar char="?"/>
            </a:pPr>
            <a:r>
              <a:rPr lang="en-US" sz="1665"/>
              <a:t>  Serial.println("Hellow LED");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65"/>
              <a:buChar char="?"/>
            </a:pPr>
            <a:r>
              <a:rPr lang="en-US" sz="1665"/>
              <a:t>}</a:t>
            </a:r>
            <a:endParaRPr sz="1665"/>
          </a:p>
        </p:txBody>
      </p:sp>
      <p:sp>
        <p:nvSpPr>
          <p:cNvPr id="425" name="Google Shape;425;p31"/>
          <p:cNvSpPr txBox="1"/>
          <p:nvPr/>
        </p:nvSpPr>
        <p:spPr>
          <a:xfrm>
            <a:off x="4822723" y="1250143"/>
            <a:ext cx="7108722" cy="5331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 ledPin = 1;        //LED pin腳設定 	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Serial.begin(115200);  //設定包率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pinMode(ledPin, OUTPUT); //設定LED PIN腳為輸出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digitalWrite(ledPin, HIGH); 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//腳位店為輸出HIGH高LOW低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delay(500);   //延遲0.5秒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Serial.println(“Hellow LED”); 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//在監控窗Print 字串 +換行( +ln 表示換行)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2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LAB 1 - 2HELLO LED 3 跑馬燈</a:t>
            </a:r>
            <a:endParaRPr/>
          </a:p>
        </p:txBody>
      </p:sp>
      <p:sp>
        <p:nvSpPr>
          <p:cNvPr id="431" name="Google Shape;431;p32"/>
          <p:cNvSpPr txBox="1"/>
          <p:nvPr>
            <p:ph idx="1" type="body"/>
          </p:nvPr>
        </p:nvSpPr>
        <p:spPr>
          <a:xfrm>
            <a:off x="1408482" y="2133599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使用腳位p1 p2 p3 p4 p5進行輸出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接上電阻1k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Led閃爍並於</a:t>
            </a:r>
            <a:r>
              <a:rPr lang="en-US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監控窗輸出</a:t>
            </a:r>
            <a:endParaRPr>
              <a:solidFill>
                <a:schemeClr val="dk1"/>
              </a:solidFill>
            </a:endParaRPr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>
                <a:solidFill>
                  <a:schemeClr val="dk1"/>
                </a:solidFill>
              </a:rPr>
              <a:t>實驗材料</a:t>
            </a:r>
            <a:endParaRPr>
              <a:solidFill>
                <a:schemeClr val="dk1"/>
              </a:solidFill>
            </a:endParaRPr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>
                <a:solidFill>
                  <a:schemeClr val="dk1"/>
                </a:solidFill>
              </a:rPr>
              <a:t>led*5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>
                <a:solidFill>
                  <a:schemeClr val="dk1"/>
                </a:solidFill>
              </a:rPr>
              <a:t>1k電阻*2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>
                <a:solidFill>
                  <a:schemeClr val="dk1"/>
                </a:solidFill>
              </a:rPr>
              <a:t>線材*6</a:t>
            </a:r>
            <a:endParaRPr/>
          </a:p>
        </p:txBody>
      </p:sp>
      <p:pic>
        <p:nvPicPr>
          <p:cNvPr id="432" name="Google Shape;432;p32"/>
          <p:cNvPicPr preferRelativeResize="0"/>
          <p:nvPr/>
        </p:nvPicPr>
        <p:blipFill rotWithShape="1">
          <a:blip r:embed="rId3">
            <a:alphaModFix/>
          </a:blip>
          <a:srcRect b="5973" l="0" r="0" t="0"/>
          <a:stretch/>
        </p:blipFill>
        <p:spPr>
          <a:xfrm>
            <a:off x="5657388" y="2029148"/>
            <a:ext cx="4286250" cy="3483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3"/>
          <p:cNvSpPr txBox="1"/>
          <p:nvPr>
            <p:ph type="title"/>
          </p:nvPr>
        </p:nvSpPr>
        <p:spPr>
          <a:xfrm>
            <a:off x="1141413" y="308802"/>
            <a:ext cx="9905998" cy="941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LAB 1 - 2 HELLO LED 3 GOHORSELIGHT</a:t>
            </a:r>
            <a:endParaRPr/>
          </a:p>
        </p:txBody>
      </p:sp>
      <p:sp>
        <p:nvSpPr>
          <p:cNvPr id="438" name="Google Shape;438;p33"/>
          <p:cNvSpPr txBox="1"/>
          <p:nvPr>
            <p:ph idx="1" type="body"/>
          </p:nvPr>
        </p:nvSpPr>
        <p:spPr>
          <a:xfrm>
            <a:off x="716540" y="1250142"/>
            <a:ext cx="3382358" cy="5331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?"/>
            </a:pPr>
            <a:r>
              <a:rPr lang="en-US"/>
              <a:t>int ledPin[5]= {13,11,9,7,5};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?"/>
            </a:pPr>
            <a:r>
              <a:rPr lang="en-US"/>
              <a:t>int LightArray[10][5]={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?"/>
            </a:pPr>
            <a:r>
              <a:rPr lang="en-US"/>
              <a:t>   { 0,0,0,0,0}, 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?"/>
            </a:pPr>
            <a:r>
              <a:rPr lang="en-US"/>
              <a:t>   { 0,0,0,0,1},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?"/>
            </a:pPr>
            <a:r>
              <a:rPr lang="en-US"/>
              <a:t>   { 0,0,0,1,1}, 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?"/>
            </a:pPr>
            <a:r>
              <a:rPr lang="en-US"/>
              <a:t>   { 0,0,1,1,1}, 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?"/>
            </a:pPr>
            <a:r>
              <a:rPr lang="en-US"/>
              <a:t>   { 0,1,1,1,1},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?"/>
            </a:pPr>
            <a:r>
              <a:rPr lang="en-US"/>
              <a:t>   { 1,1,1,1,1}, 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?"/>
            </a:pPr>
            <a:r>
              <a:rPr lang="en-US"/>
              <a:t>   { 1,1,1,1,0},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?"/>
            </a:pPr>
            <a:r>
              <a:rPr lang="en-US"/>
              <a:t>   { 1,1,1,0,0}, 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?"/>
            </a:pPr>
            <a:r>
              <a:rPr lang="en-US"/>
              <a:t>   { 1,1,0,0,0}, 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?"/>
            </a:pPr>
            <a:r>
              <a:rPr lang="en-US"/>
              <a:t>   { 1,0,0,0,0}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?"/>
            </a:pPr>
            <a:r>
              <a:rPr lang="en-US"/>
              <a:t>  };</a:t>
            </a:r>
            <a:endParaRPr/>
          </a:p>
        </p:txBody>
      </p:sp>
      <p:sp>
        <p:nvSpPr>
          <p:cNvPr id="439" name="Google Shape;439;p33"/>
          <p:cNvSpPr txBox="1"/>
          <p:nvPr/>
        </p:nvSpPr>
        <p:spPr>
          <a:xfrm>
            <a:off x="4098898" y="1290320"/>
            <a:ext cx="3299429" cy="5331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99"/>
              <a:buFont typeface="Arial"/>
              <a:buChar char="•"/>
            </a:pPr>
            <a:r>
              <a:rPr lang="en-US" sz="1679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 ledtmp = 0,i=0;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99"/>
              <a:buFont typeface="Arial"/>
              <a:buChar char="•"/>
            </a:pPr>
            <a:r>
              <a:rPr lang="en-US" sz="1679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void setup()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99"/>
              <a:buFont typeface="Arial"/>
              <a:buChar char="•"/>
            </a:pPr>
            <a:r>
              <a:rPr lang="en-US" sz="1679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{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99"/>
              <a:buFont typeface="Arial"/>
              <a:buChar char="•"/>
            </a:pPr>
            <a:r>
              <a:rPr lang="en-US" sz="1679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Serial.begin(115200);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99"/>
              <a:buFont typeface="Arial"/>
              <a:buChar char="•"/>
            </a:pPr>
            <a:r>
              <a:rPr lang="en-US" sz="1679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pinMode(ledPin[0], OUTPUT);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99"/>
              <a:buFont typeface="Arial"/>
              <a:buChar char="•"/>
            </a:pPr>
            <a:r>
              <a:rPr lang="en-US" sz="1679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pinMode(ledPin[1], OUTPUT);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99"/>
              <a:buFont typeface="Arial"/>
              <a:buChar char="•"/>
            </a:pPr>
            <a:r>
              <a:rPr lang="en-US" sz="1679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pinMode(ledPin[2], OUTPUT);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99"/>
              <a:buFont typeface="Arial"/>
              <a:buChar char="•"/>
            </a:pPr>
            <a:r>
              <a:rPr lang="en-US" sz="1679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pinMode(ledPin[3], OUTPUT);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99"/>
              <a:buFont typeface="Arial"/>
              <a:buChar char="•"/>
            </a:pPr>
            <a:r>
              <a:rPr lang="en-US" sz="1679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pinMode(ledPin[4], OUTPUT);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99"/>
              <a:buFont typeface="Arial"/>
              <a:buChar char="•"/>
            </a:pPr>
            <a:r>
              <a:rPr lang="en-US" sz="1679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}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0" name="Google Shape;440;p33"/>
          <p:cNvSpPr txBox="1"/>
          <p:nvPr/>
        </p:nvSpPr>
        <p:spPr>
          <a:xfrm>
            <a:off x="7562534" y="1137920"/>
            <a:ext cx="3299429" cy="5331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•"/>
            </a:pPr>
            <a:r>
              <a:rPr lang="en-US" sz="132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void loop()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•"/>
            </a:pPr>
            <a:r>
              <a:rPr lang="en-US" sz="132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{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•"/>
            </a:pPr>
            <a:r>
              <a:rPr lang="en-US" sz="132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for(i=0;i&lt;5;i++)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•"/>
            </a:pPr>
            <a:r>
              <a:rPr lang="en-US" sz="132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{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•"/>
            </a:pPr>
            <a:r>
              <a:rPr lang="en-US" sz="132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if(LightArray[ledtmp][i] == 0)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•"/>
            </a:pPr>
            <a:r>
              <a:rPr lang="en-US" sz="132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digitalWrite(ledPin[i], LOW);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•"/>
            </a:pPr>
            <a:r>
              <a:rPr lang="en-US" sz="132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else if(LightArray[ledtmp][i] == 1)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•"/>
            </a:pPr>
            <a:r>
              <a:rPr lang="en-US" sz="132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digitalWrite(ledPin[i], HIGH);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•"/>
            </a:pPr>
            <a:r>
              <a:rPr lang="en-US" sz="132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}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•"/>
            </a:pPr>
            <a:r>
              <a:rPr lang="en-US" sz="132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if(ledtmp &gt;= 10)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•"/>
            </a:pPr>
            <a:r>
              <a:rPr lang="en-US" sz="132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ledtmp=0;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•"/>
            </a:pPr>
            <a:r>
              <a:rPr lang="en-US" sz="132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else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•"/>
            </a:pPr>
            <a:r>
              <a:rPr lang="en-US" sz="132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ledtmp++;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•"/>
            </a:pPr>
            <a:r>
              <a:rPr lang="en-US" sz="132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delay(1000);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•"/>
            </a:pPr>
            <a:r>
              <a:rPr lang="en-US" sz="132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}</a:t>
            </a:r>
            <a:endParaRPr sz="132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4"/>
          <p:cNvSpPr txBox="1"/>
          <p:nvPr>
            <p:ph type="title"/>
          </p:nvPr>
        </p:nvSpPr>
        <p:spPr>
          <a:xfrm>
            <a:off x="1141412" y="473375"/>
            <a:ext cx="9905998" cy="8329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類比 和 數位</a:t>
            </a:r>
            <a:endParaRPr/>
          </a:p>
        </p:txBody>
      </p:sp>
      <p:sp>
        <p:nvSpPr>
          <p:cNvPr id="446" name="Google Shape;446;p34"/>
          <p:cNvSpPr txBox="1"/>
          <p:nvPr>
            <p:ph idx="1" type="body"/>
          </p:nvPr>
        </p:nvSpPr>
        <p:spPr>
          <a:xfrm>
            <a:off x="1141411" y="1306691"/>
            <a:ext cx="9905999" cy="3672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數位訊號 :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/>
              <a:t>通常是用 0/ 1  </a:t>
            </a:r>
            <a:r>
              <a:rPr lang="en-US">
                <a:latin typeface="PMingLiU"/>
                <a:ea typeface="PMingLiU"/>
                <a:cs typeface="PMingLiU"/>
                <a:sym typeface="PMingLiU"/>
              </a:rPr>
              <a:t>、</a:t>
            </a:r>
            <a:r>
              <a:rPr lang="en-US"/>
              <a:t> High /Low 表現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類比訊號 :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/>
              <a:t>隨著程度改變</a:t>
            </a:r>
            <a:r>
              <a:rPr lang="en-US">
                <a:latin typeface="PMingLiU"/>
                <a:ea typeface="PMingLiU"/>
                <a:cs typeface="PMingLiU"/>
                <a:sym typeface="PMingLiU"/>
              </a:rPr>
              <a:t>，如波型</a:t>
            </a:r>
            <a:endParaRPr/>
          </a:p>
          <a:p>
            <a:pPr indent="-184150" lvl="1" marL="74295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28600" lvl="0" marL="34290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447" name="Google Shape;44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8857" y="3389086"/>
            <a:ext cx="7523542" cy="3179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5"/>
          <p:cNvSpPr txBox="1"/>
          <p:nvPr>
            <p:ph type="title"/>
          </p:nvPr>
        </p:nvSpPr>
        <p:spPr>
          <a:xfrm>
            <a:off x="1141412" y="415318"/>
            <a:ext cx="9905998" cy="8183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類比 和 數位</a:t>
            </a:r>
            <a:endParaRPr/>
          </a:p>
        </p:txBody>
      </p:sp>
      <p:sp>
        <p:nvSpPr>
          <p:cNvPr id="453" name="Google Shape;453;p35"/>
          <p:cNvSpPr txBox="1"/>
          <p:nvPr>
            <p:ph idx="1" type="body"/>
          </p:nvPr>
        </p:nvSpPr>
        <p:spPr>
          <a:xfrm>
            <a:off x="1141412" y="1436914"/>
            <a:ext cx="9905999" cy="50654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🠶"/>
            </a:pPr>
            <a:r>
              <a:rPr lang="en-US" sz="2400">
                <a:latin typeface="DFKai-SB"/>
                <a:ea typeface="DFKai-SB"/>
                <a:cs typeface="DFKai-SB"/>
                <a:sym typeface="DFKai-SB"/>
              </a:rPr>
              <a:t>Arduino有 Analog 做類比接收       </a:t>
            </a:r>
            <a:endParaRPr sz="24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latin typeface="DFKai-SB"/>
                <a:ea typeface="DFKai-SB"/>
                <a:cs typeface="DFKai-SB"/>
                <a:sym typeface="DFKai-SB"/>
              </a:rPr>
              <a:t>				Digital 做數位接收/輸出</a:t>
            </a:r>
            <a:endParaRPr sz="24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latin typeface="DFKai-SB"/>
                <a:ea typeface="DFKai-SB"/>
                <a:cs typeface="DFKai-SB"/>
                <a:sym typeface="DFKai-SB"/>
              </a:rPr>
              <a:t>PWM (Pulse Width Modulation)脈衝寬度調變 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latin typeface="DFKai-SB"/>
                <a:ea typeface="DFKai-SB"/>
                <a:cs typeface="DFKai-SB"/>
                <a:sym typeface="DFKai-SB"/>
              </a:rPr>
              <a:t>藉由數位訊號高頻率的切換，調整開關的比例，我們可以模擬出我們需要的類比訊號。</a:t>
            </a:r>
            <a:endParaRPr sz="24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latin typeface="DFKai-SB"/>
              <a:ea typeface="DFKai-SB"/>
              <a:cs typeface="DFKai-SB"/>
              <a:sym typeface="DFKai-SB"/>
            </a:endParaRPr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2400"/>
              <a:buChar char="🠶"/>
            </a:pPr>
            <a:r>
              <a:rPr lang="en-US" sz="2400">
                <a:latin typeface="DFKai-SB"/>
                <a:ea typeface="DFKai-SB"/>
                <a:cs typeface="DFKai-SB"/>
                <a:sym typeface="DFKai-SB"/>
              </a:rPr>
              <a:t>Arduino 用 PWM 來利用數位訊號模擬類比訊號</a:t>
            </a:r>
            <a:endParaRPr sz="2400">
              <a:latin typeface="DFKai-SB"/>
              <a:ea typeface="DFKai-SB"/>
              <a:cs typeface="DFKai-SB"/>
              <a:sym typeface="DFKai-SB"/>
            </a:endParaRPr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2400"/>
              <a:buChar char="🠶"/>
            </a:pPr>
            <a:r>
              <a:rPr lang="en-US" sz="2400">
                <a:latin typeface="DFKai-SB"/>
                <a:ea typeface="DFKai-SB"/>
                <a:cs typeface="DFKai-SB"/>
                <a:sym typeface="DFKai-SB"/>
              </a:rPr>
              <a:t>有~的Digital就代表可以PWM輸出</a:t>
            </a:r>
            <a:br>
              <a:rPr lang="en-US" sz="2400">
                <a:latin typeface="DFKai-SB"/>
                <a:ea typeface="DFKai-SB"/>
                <a:cs typeface="DFKai-SB"/>
                <a:sym typeface="DFKai-SB"/>
              </a:rPr>
            </a:br>
            <a:endParaRPr sz="24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6"/>
          <p:cNvSpPr txBox="1"/>
          <p:nvPr>
            <p:ph type="title"/>
          </p:nvPr>
        </p:nvSpPr>
        <p:spPr>
          <a:xfrm>
            <a:off x="918885" y="379074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LAB 1 - 3 光敏電阻</a:t>
            </a:r>
            <a:endParaRPr/>
          </a:p>
        </p:txBody>
      </p:sp>
      <p:pic>
        <p:nvPicPr>
          <p:cNvPr id="459" name="Google Shape;45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2166" y="1966637"/>
            <a:ext cx="4400691" cy="4342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5505" y="2049780"/>
            <a:ext cx="5391150" cy="3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7"/>
          <p:cNvSpPr txBox="1"/>
          <p:nvPr>
            <p:ph type="title"/>
          </p:nvPr>
        </p:nvSpPr>
        <p:spPr>
          <a:xfrm>
            <a:off x="1516956" y="522826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LAB 1 - 3 光敏電阻</a:t>
            </a:r>
            <a:endParaRPr/>
          </a:p>
        </p:txBody>
      </p:sp>
      <p:sp>
        <p:nvSpPr>
          <p:cNvPr id="466" name="Google Shape;466;p37"/>
          <p:cNvSpPr txBox="1"/>
          <p:nvPr>
            <p:ph idx="1" type="body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Linkit設計的數位接收腳位在P14~17</a:t>
            </a:r>
            <a:endParaRPr/>
          </a:p>
          <a:p>
            <a:pPr indent="-228600" lvl="0" marL="34290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67" name="Google Shape;46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1806" y="2754721"/>
            <a:ext cx="6578711" cy="3916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8"/>
          <p:cNvSpPr txBox="1"/>
          <p:nvPr>
            <p:ph type="title"/>
          </p:nvPr>
        </p:nvSpPr>
        <p:spPr>
          <a:xfrm>
            <a:off x="1141413" y="308802"/>
            <a:ext cx="9905998" cy="941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LAB 1 - 3 光敏電阻</a:t>
            </a:r>
            <a:endParaRPr/>
          </a:p>
        </p:txBody>
      </p:sp>
      <p:sp>
        <p:nvSpPr>
          <p:cNvPr id="473" name="Google Shape;473;p38"/>
          <p:cNvSpPr txBox="1"/>
          <p:nvPr/>
        </p:nvSpPr>
        <p:spPr>
          <a:xfrm>
            <a:off x="4909355" y="1250143"/>
            <a:ext cx="6962877" cy="5331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pinMode(14, INPUT);   //P14 腳位輸入 	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 sensorValue = analogRead(14);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//  讀取P14值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Serial.println(sensorValue);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//在監控窗Print 所讀取值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4" name="Google Shape;474;p38"/>
          <p:cNvSpPr txBox="1"/>
          <p:nvPr/>
        </p:nvSpPr>
        <p:spPr>
          <a:xfrm>
            <a:off x="1350962" y="1491614"/>
            <a:ext cx="4811713" cy="45091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void setup()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{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Serial.begin(115200);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pinMode(14, INPUT);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}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void loop()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{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int sensorValue = analogRead(14);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Serial.println(sensorValue);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delay(1000);     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}</a:t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"/>
          <p:cNvSpPr txBox="1"/>
          <p:nvPr>
            <p:ph type="title"/>
          </p:nvPr>
        </p:nvSpPr>
        <p:spPr>
          <a:xfrm>
            <a:off x="1141413" y="618518"/>
            <a:ext cx="9905998" cy="1359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DFKai-SB"/>
              <a:buNone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LinkIt 7697 介紹</a:t>
            </a:r>
            <a:endParaRPr/>
          </a:p>
        </p:txBody>
      </p:sp>
      <p:sp>
        <p:nvSpPr>
          <p:cNvPr id="192" name="Google Shape;192;p3"/>
          <p:cNvSpPr txBox="1"/>
          <p:nvPr>
            <p:ph idx="1" type="body"/>
          </p:nvPr>
        </p:nvSpPr>
        <p:spPr>
          <a:xfrm>
            <a:off x="1031054" y="1977805"/>
            <a:ext cx="5550368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3350" lvl="1" marL="74295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2400">
              <a:latin typeface="DFKai-SB"/>
              <a:ea typeface="DFKai-SB"/>
              <a:cs typeface="DFKai-SB"/>
              <a:sym typeface="DFKai-SB"/>
            </a:endParaRPr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400"/>
              <a:buChar char="🠶"/>
            </a:pPr>
            <a:r>
              <a:rPr b="1" lang="en-US" sz="2400">
                <a:latin typeface="DFKai-SB"/>
                <a:ea typeface="DFKai-SB"/>
                <a:cs typeface="DFKai-SB"/>
                <a:sym typeface="DFKai-SB"/>
              </a:rPr>
              <a:t>LinkIt 7697 為聯發科技於2017 年最新推出的物聯網開發板，同時提供了 Wi-Fi 和 藍牙 兩種連線功能， 並有足夠的記憶體和計算能力來應付各種聯網應用。</a:t>
            </a:r>
            <a:endParaRPr sz="24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93" name="Google Shape;19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9268" y="2025342"/>
            <a:ext cx="5660295" cy="3446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9"/>
          <p:cNvSpPr txBox="1"/>
          <p:nvPr>
            <p:ph type="title"/>
          </p:nvPr>
        </p:nvSpPr>
        <p:spPr>
          <a:xfrm>
            <a:off x="1141412" y="241147"/>
            <a:ext cx="9905998" cy="1152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LAB 1 - 3 光敏電阻</a:t>
            </a:r>
            <a:endParaRPr/>
          </a:p>
        </p:txBody>
      </p:sp>
      <p:pic>
        <p:nvPicPr>
          <p:cNvPr id="480" name="Google Shape;48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3924" y="1572725"/>
            <a:ext cx="6752381" cy="4895238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39"/>
          <p:cNvSpPr txBox="1"/>
          <p:nvPr/>
        </p:nvSpPr>
        <p:spPr>
          <a:xfrm>
            <a:off x="1282698" y="2138181"/>
            <a:ext cx="4811713" cy="45091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結果</a:t>
            </a:r>
            <a:endParaRPr/>
          </a:p>
          <a:p>
            <a:pPr indent="-2286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0"/>
          <p:cNvSpPr txBox="1"/>
          <p:nvPr>
            <p:ph idx="1" type="body"/>
          </p:nvPr>
        </p:nvSpPr>
        <p:spPr>
          <a:xfrm>
            <a:off x="1293812" y="146304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>
                <a:latin typeface="PMingLiU"/>
                <a:ea typeface="PMingLiU"/>
                <a:cs typeface="PMingLiU"/>
                <a:sym typeface="PMingLiU"/>
              </a:rPr>
              <a:t>走在路上沒路燈很危險，設計一個自動開關路燈，既省電又安全</a:t>
            </a:r>
            <a:endParaRPr/>
          </a:p>
          <a:p>
            <a:pPr indent="-228600" lvl="0" marL="34290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實驗目的: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/>
              <a:t>了解用感測器控制其他元件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實驗材料:l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/>
              <a:t>ED 1個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/>
              <a:t>光敏電阻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接線圖=&gt;</a:t>
            </a:r>
            <a:endParaRPr/>
          </a:p>
          <a:p>
            <a:pPr indent="-228600" lvl="0" marL="34290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87" name="Google Shape;487;p40"/>
          <p:cNvSpPr txBox="1"/>
          <p:nvPr/>
        </p:nvSpPr>
        <p:spPr>
          <a:xfrm>
            <a:off x="1842452" y="529896"/>
            <a:ext cx="9905998" cy="8337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 sz="36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LAB 1 - 4 自動開關電燈</a:t>
            </a:r>
            <a:endParaRPr/>
          </a:p>
        </p:txBody>
      </p:sp>
      <p:pic>
        <p:nvPicPr>
          <p:cNvPr id="488" name="Google Shape;48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9207" y="2131694"/>
            <a:ext cx="5487353" cy="3832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1"/>
          <p:cNvSpPr txBox="1"/>
          <p:nvPr>
            <p:ph type="title"/>
          </p:nvPr>
        </p:nvSpPr>
        <p:spPr>
          <a:xfrm>
            <a:off x="1141413" y="308802"/>
            <a:ext cx="9905998" cy="941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LAB 1 - 4 自動開關電燈</a:t>
            </a:r>
            <a:endParaRPr/>
          </a:p>
        </p:txBody>
      </p:sp>
      <p:sp>
        <p:nvSpPr>
          <p:cNvPr id="494" name="Google Shape;494;p41"/>
          <p:cNvSpPr txBox="1"/>
          <p:nvPr/>
        </p:nvSpPr>
        <p:spPr>
          <a:xfrm>
            <a:off x="5196114" y="1250141"/>
            <a:ext cx="5851297" cy="49474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if(sensorValue &lt;500)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digitalWrite(ledPin, HIGH);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else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digitalWrite(ledPin, LOW);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81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// 如果亮度大於一定值關燈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5" name="Google Shape;495;p41"/>
          <p:cNvSpPr txBox="1"/>
          <p:nvPr>
            <p:ph idx="1" type="body"/>
          </p:nvPr>
        </p:nvSpPr>
        <p:spPr>
          <a:xfrm>
            <a:off x="1013460" y="1446183"/>
            <a:ext cx="3779520" cy="4602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int ledPin = 1;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void setup() {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Serial.begin(115200);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pinMode(14, INPUT);  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pinMode(ledPin, OUTPUT);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}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void loop() {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int sensorValue = analogRead(14);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if(sensorValue &gt;500)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  digitalWrite(ledPin, HIGH);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else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digitalWrite(ledPin, LOW);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delay(1000);    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}</a:t>
            </a:r>
            <a:endParaRPr/>
          </a:p>
          <a:p>
            <a:pPr indent="-245745" lvl="0" marL="342900" rtl="0" algn="l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2"/>
          <p:cNvSpPr txBox="1"/>
          <p:nvPr>
            <p:ph type="title"/>
          </p:nvPr>
        </p:nvSpPr>
        <p:spPr>
          <a:xfrm>
            <a:off x="1353850" y="196438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DFKai-SB"/>
              <a:buNone/>
            </a:pPr>
            <a:r>
              <a:rPr lang="en-US" sz="6000">
                <a:latin typeface="DFKai-SB"/>
                <a:ea typeface="DFKai-SB"/>
                <a:cs typeface="DFKai-SB"/>
                <a:sym typeface="DFKai-SB"/>
              </a:rPr>
              <a:t>第三方Lib</a:t>
            </a:r>
            <a:endParaRPr sz="60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3"/>
          <p:cNvSpPr txBox="1"/>
          <p:nvPr>
            <p:ph type="title"/>
          </p:nvPr>
        </p:nvSpPr>
        <p:spPr>
          <a:xfrm>
            <a:off x="1141413" y="502404"/>
            <a:ext cx="9905998" cy="934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第三方Lib</a:t>
            </a:r>
            <a:endParaRPr/>
          </a:p>
        </p:txBody>
      </p:sp>
      <p:sp>
        <p:nvSpPr>
          <p:cNvPr id="506" name="Google Shape;506;p43"/>
          <p:cNvSpPr txBox="1"/>
          <p:nvPr>
            <p:ph idx="1" type="body"/>
          </p:nvPr>
        </p:nvSpPr>
        <p:spPr>
          <a:xfrm>
            <a:off x="293019" y="1436912"/>
            <a:ext cx="5230359" cy="4963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我們在撰寫Arduino程式時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常常會用到不同的模組與零件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這時 需要先了解模組的輸入與輸出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才能好好的使用。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但，有些模組需要對更底層的硬體作控制，這時就需要借助第三方函式庫的幫助。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要是能使用這些函式庫，就能省去非常多的時間，在開發上也會非常方便。</a:t>
            </a:r>
            <a:endParaRPr/>
          </a:p>
          <a:p>
            <a:pPr indent="-228600" lvl="0" marL="34290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34290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07" name="Google Shape;50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2583" y="2220686"/>
            <a:ext cx="6179348" cy="3527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4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第三方Lib</a:t>
            </a:r>
            <a:endParaRPr/>
          </a:p>
        </p:txBody>
      </p:sp>
      <p:sp>
        <p:nvSpPr>
          <p:cNvPr id="513" name="Google Shape;513;p44"/>
          <p:cNvSpPr txBox="1"/>
          <p:nvPr>
            <p:ph idx="1" type="body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在我們這次的LAB 3中</a:t>
            </a:r>
            <a:br>
              <a:rPr lang="en-US"/>
            </a:br>
            <a:r>
              <a:rPr lang="en-US"/>
              <a:t>我們會使用到 DHT11(溫濕度感應器)、HC-SR04(超音波感測器)、蜂鳴器</a:t>
            </a:r>
            <a:br>
              <a:rPr lang="en-US"/>
            </a:br>
            <a:r>
              <a:rPr lang="en-US"/>
              <a:t>等模組。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要是純粹用Arduino的I/O去控制他們，那會是多麼浩大的工程</a:t>
            </a:r>
            <a:br>
              <a:rPr lang="en-US"/>
            </a:br>
            <a:r>
              <a:rPr lang="en-US"/>
              <a:t>所以我們借助一些第三方的Lib 幫我們完成這些工作</a:t>
            </a:r>
            <a:br>
              <a:rPr lang="en-US"/>
            </a:br>
            <a:r>
              <a:rPr lang="en-US"/>
              <a:t>這些函式庫都需要另外引入Arduino IDE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接著 我們會一步步帶著各位操作一遍。</a:t>
            </a:r>
            <a:br>
              <a:rPr lang="en-US"/>
            </a:br>
            <a:endParaRPr/>
          </a:p>
          <a:p>
            <a:pPr indent="-228600" lvl="0" marL="34290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34290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5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第三方Lib</a:t>
            </a:r>
            <a:endParaRPr/>
          </a:p>
        </p:txBody>
      </p:sp>
      <p:sp>
        <p:nvSpPr>
          <p:cNvPr id="519" name="Google Shape;519;p45"/>
          <p:cNvSpPr txBox="1"/>
          <p:nvPr>
            <p:ph idx="1" type="body"/>
          </p:nvPr>
        </p:nvSpPr>
        <p:spPr>
          <a:xfrm>
            <a:off x="314098" y="2097088"/>
            <a:ext cx="5723845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首先 先將Arduino IDE 打開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選到｢草稿碼(Sketch)｣&gt;&gt;</a:t>
            </a:r>
            <a:br>
              <a:rPr lang="en-US">
                <a:latin typeface="DFKai-SB"/>
                <a:ea typeface="DFKai-SB"/>
                <a:cs typeface="DFKai-SB"/>
                <a:sym typeface="DFKai-SB"/>
              </a:rPr>
            </a:br>
            <a:r>
              <a:rPr lang="en-US">
                <a:latin typeface="DFKai-SB"/>
                <a:ea typeface="DFKai-SB"/>
                <a:cs typeface="DFKai-SB"/>
                <a:sym typeface="DFKai-SB"/>
              </a:rPr>
              <a:t>｢匯入程式庫(Include Library)｣&gt;&gt;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選擇｢加入.ZIP程式庫｣&gt;&gt;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選取你要加入的Lib包 即可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-228600" lvl="0" marL="34290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520" name="Google Shape;52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0919" y="492033"/>
            <a:ext cx="5172368" cy="61575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1" name="Google Shape;521;p45"/>
          <p:cNvGrpSpPr/>
          <p:nvPr/>
        </p:nvGrpSpPr>
        <p:grpSpPr>
          <a:xfrm>
            <a:off x="6952343" y="618518"/>
            <a:ext cx="754743" cy="411996"/>
            <a:chOff x="6724073" y="4304149"/>
            <a:chExt cx="1736436" cy="242453"/>
          </a:xfrm>
        </p:grpSpPr>
        <p:cxnSp>
          <p:nvCxnSpPr>
            <p:cNvPr id="522" name="Google Shape;522;p45"/>
            <p:cNvCxnSpPr/>
            <p:nvPr/>
          </p:nvCxnSpPr>
          <p:spPr>
            <a:xfrm>
              <a:off x="6724073" y="4322619"/>
              <a:ext cx="1736436" cy="9236"/>
            </a:xfrm>
            <a:prstGeom prst="straightConnector1">
              <a:avLst/>
            </a:prstGeom>
            <a:noFill/>
            <a:ln cap="rnd" cmpd="sng" w="22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24705"/>
                </a:srgbClr>
              </a:outerShdw>
            </a:effectLst>
          </p:spPr>
        </p:cxnSp>
        <p:cxnSp>
          <p:nvCxnSpPr>
            <p:cNvPr id="523" name="Google Shape;523;p45"/>
            <p:cNvCxnSpPr/>
            <p:nvPr/>
          </p:nvCxnSpPr>
          <p:spPr>
            <a:xfrm>
              <a:off x="6724073" y="4537366"/>
              <a:ext cx="1736436" cy="9236"/>
            </a:xfrm>
            <a:prstGeom prst="straightConnector1">
              <a:avLst/>
            </a:prstGeom>
            <a:noFill/>
            <a:ln cap="rnd" cmpd="sng" w="22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24705"/>
                </a:srgbClr>
              </a:outerShdw>
            </a:effectLst>
          </p:spPr>
        </p:cxnSp>
        <p:cxnSp>
          <p:nvCxnSpPr>
            <p:cNvPr id="524" name="Google Shape;524;p45"/>
            <p:cNvCxnSpPr/>
            <p:nvPr/>
          </p:nvCxnSpPr>
          <p:spPr>
            <a:xfrm rot="10800000">
              <a:off x="6724073" y="4304149"/>
              <a:ext cx="0" cy="242453"/>
            </a:xfrm>
            <a:prstGeom prst="straightConnector1">
              <a:avLst/>
            </a:prstGeom>
            <a:noFill/>
            <a:ln cap="rnd" cmpd="sng" w="22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24705"/>
                </a:srgbClr>
              </a:outerShdw>
            </a:effectLst>
          </p:spPr>
        </p:cxnSp>
        <p:cxnSp>
          <p:nvCxnSpPr>
            <p:cNvPr id="525" name="Google Shape;525;p45"/>
            <p:cNvCxnSpPr/>
            <p:nvPr/>
          </p:nvCxnSpPr>
          <p:spPr>
            <a:xfrm rot="10800000">
              <a:off x="8460509" y="4350325"/>
              <a:ext cx="0" cy="196277"/>
            </a:xfrm>
            <a:prstGeom prst="straightConnector1">
              <a:avLst/>
            </a:prstGeom>
            <a:noFill/>
            <a:ln cap="rnd" cmpd="sng" w="22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24705"/>
                </a:srgbClr>
              </a:outerShdw>
            </a:effectLst>
          </p:spPr>
        </p:cxnSp>
      </p:grpSp>
      <p:grpSp>
        <p:nvGrpSpPr>
          <p:cNvPr id="526" name="Google Shape;526;p45"/>
          <p:cNvGrpSpPr/>
          <p:nvPr/>
        </p:nvGrpSpPr>
        <p:grpSpPr>
          <a:xfrm>
            <a:off x="9978571" y="2180030"/>
            <a:ext cx="1338878" cy="388999"/>
            <a:chOff x="6724073" y="4304149"/>
            <a:chExt cx="1736436" cy="242453"/>
          </a:xfrm>
        </p:grpSpPr>
        <p:cxnSp>
          <p:nvCxnSpPr>
            <p:cNvPr id="527" name="Google Shape;527;p45"/>
            <p:cNvCxnSpPr/>
            <p:nvPr/>
          </p:nvCxnSpPr>
          <p:spPr>
            <a:xfrm>
              <a:off x="6724073" y="4322619"/>
              <a:ext cx="1736436" cy="9236"/>
            </a:xfrm>
            <a:prstGeom prst="straightConnector1">
              <a:avLst/>
            </a:prstGeom>
            <a:noFill/>
            <a:ln cap="rnd" cmpd="sng" w="22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24705"/>
                </a:srgbClr>
              </a:outerShdw>
            </a:effectLst>
          </p:spPr>
        </p:cxnSp>
        <p:cxnSp>
          <p:nvCxnSpPr>
            <p:cNvPr id="528" name="Google Shape;528;p45"/>
            <p:cNvCxnSpPr/>
            <p:nvPr/>
          </p:nvCxnSpPr>
          <p:spPr>
            <a:xfrm>
              <a:off x="6724073" y="4537366"/>
              <a:ext cx="1736436" cy="9236"/>
            </a:xfrm>
            <a:prstGeom prst="straightConnector1">
              <a:avLst/>
            </a:prstGeom>
            <a:noFill/>
            <a:ln cap="rnd" cmpd="sng" w="22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24705"/>
                </a:srgbClr>
              </a:outerShdw>
            </a:effectLst>
          </p:spPr>
        </p:cxnSp>
        <p:cxnSp>
          <p:nvCxnSpPr>
            <p:cNvPr id="529" name="Google Shape;529;p45"/>
            <p:cNvCxnSpPr/>
            <p:nvPr/>
          </p:nvCxnSpPr>
          <p:spPr>
            <a:xfrm rot="10800000">
              <a:off x="6724073" y="4304149"/>
              <a:ext cx="0" cy="242453"/>
            </a:xfrm>
            <a:prstGeom prst="straightConnector1">
              <a:avLst/>
            </a:prstGeom>
            <a:noFill/>
            <a:ln cap="rnd" cmpd="sng" w="22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24705"/>
                </a:srgbClr>
              </a:outerShdw>
            </a:effectLst>
          </p:spPr>
        </p:cxnSp>
        <p:cxnSp>
          <p:nvCxnSpPr>
            <p:cNvPr id="530" name="Google Shape;530;p45"/>
            <p:cNvCxnSpPr/>
            <p:nvPr/>
          </p:nvCxnSpPr>
          <p:spPr>
            <a:xfrm rot="10800000">
              <a:off x="8460509" y="4350325"/>
              <a:ext cx="0" cy="196277"/>
            </a:xfrm>
            <a:prstGeom prst="straightConnector1">
              <a:avLst/>
            </a:prstGeom>
            <a:noFill/>
            <a:ln cap="rnd" cmpd="sng" w="222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24705"/>
                </a:srgbClr>
              </a:outerShdw>
            </a:effectLst>
          </p:spPr>
        </p:cxn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6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第三方Lib</a:t>
            </a:r>
            <a:endParaRPr/>
          </a:p>
        </p:txBody>
      </p:sp>
      <p:sp>
        <p:nvSpPr>
          <p:cNvPr id="536" name="Google Shape;536;p46"/>
          <p:cNvSpPr txBox="1"/>
          <p:nvPr>
            <p:ph idx="1" type="body"/>
          </p:nvPr>
        </p:nvSpPr>
        <p:spPr>
          <a:xfrm>
            <a:off x="358731" y="2205944"/>
            <a:ext cx="5056188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若是 使用的Lib包並不是.ZIP的檔案</a:t>
            </a:r>
            <a:endParaRPr/>
          </a:p>
          <a:p>
            <a:pPr indent="-228600" lvl="0" marL="34290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你可以先複製整個資料夾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並開啟Arduino草稿資料夾下的libraries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(通常在”/文件/Arduino/libraries”)</a:t>
            </a:r>
            <a:endParaRPr/>
          </a:p>
          <a:p>
            <a:pPr indent="-228600" lvl="0" marL="34290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將複製的LIB 都放進去即可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(記得要重開IDE才看的到)</a:t>
            </a:r>
            <a:endParaRPr/>
          </a:p>
          <a:p>
            <a:pPr indent="-228600" lvl="0" marL="34290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37" name="Google Shape;53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0578" y="1029470"/>
            <a:ext cx="7106920" cy="5498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7"/>
          <p:cNvSpPr txBox="1"/>
          <p:nvPr>
            <p:ph type="title"/>
          </p:nvPr>
        </p:nvSpPr>
        <p:spPr>
          <a:xfrm>
            <a:off x="1141412" y="443706"/>
            <a:ext cx="9905998" cy="8337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LAB 1 - 5溫濕度感應器</a:t>
            </a:r>
            <a:endParaRPr/>
          </a:p>
        </p:txBody>
      </p:sp>
      <p:sp>
        <p:nvSpPr>
          <p:cNvPr id="543" name="Google Shape;543;p47"/>
          <p:cNvSpPr txBox="1"/>
          <p:nvPr>
            <p:ph idx="1" type="body"/>
          </p:nvPr>
        </p:nvSpPr>
        <p:spPr>
          <a:xfrm>
            <a:off x="1141413" y="1506071"/>
            <a:ext cx="5030788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溫溼度感應器為數位訊號輸入輸出。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可以接 D2/D3/D4/D10/D12 的 Grove 連接埠， 此範例連接到 D2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元件接腳為P2，電阻可不接(usb2.0供電時)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當無法讀取時，請確認是否發燙(接錯或需要電阻)</a:t>
            </a:r>
            <a:endParaRPr/>
          </a:p>
        </p:txBody>
      </p:sp>
      <p:pic>
        <p:nvPicPr>
          <p:cNvPr descr="https://docs.labs.mediatek.com/linkit-7697-blocklyduino/files/12880161/12880175/2/1498205744373/2017-06-23_14-31-58.png" id="544" name="Google Shape;54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2201" y="2183695"/>
            <a:ext cx="4528913" cy="435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4610" y="3700879"/>
            <a:ext cx="4267200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67781" y="78933"/>
            <a:ext cx="2533333" cy="2104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8"/>
          <p:cNvSpPr txBox="1"/>
          <p:nvPr>
            <p:ph type="title"/>
          </p:nvPr>
        </p:nvSpPr>
        <p:spPr>
          <a:xfrm>
            <a:off x="1141412" y="443706"/>
            <a:ext cx="9905998" cy="8337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LAB 1 - 5溫濕度感應器</a:t>
            </a:r>
            <a:endParaRPr/>
          </a:p>
        </p:txBody>
      </p:sp>
      <p:sp>
        <p:nvSpPr>
          <p:cNvPr id="552" name="Google Shape;552;p48"/>
          <p:cNvSpPr txBox="1"/>
          <p:nvPr>
            <p:ph idx="1" type="body"/>
          </p:nvPr>
        </p:nvSpPr>
        <p:spPr>
          <a:xfrm>
            <a:off x="1925243" y="1523999"/>
            <a:ext cx="8016082" cy="50902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#include "DHT.h"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DHT dht1(2, DHT11);	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void setup()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{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Serial.begin(115200);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dht1.begin();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}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void loop()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{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Serial.print("相對溼度 : ");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Serial.println(dht1.readHumidity());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Serial.print("攝氏溫度 : ");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Serial.println(dht1.readTemperature());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Serial.print("華氏溫度 : ");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Serial.println(dht1.readTemperature(true));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delay(1000);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}</a:t>
            </a:r>
            <a:endParaRPr/>
          </a:p>
        </p:txBody>
      </p:sp>
      <p:sp>
        <p:nvSpPr>
          <p:cNvPr id="553" name="Google Shape;553;p48"/>
          <p:cNvSpPr txBox="1"/>
          <p:nvPr/>
        </p:nvSpPr>
        <p:spPr>
          <a:xfrm>
            <a:off x="4355922" y="1523998"/>
            <a:ext cx="8016082" cy="50902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254317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r>
              <a:t/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//D2對應 p2   p3  vcc   gnd   信號腳使用p2為2   P3無作用  </a:t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//使用dht11版本</a:t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r>
              <a:t/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//新版本的板子為115200</a:t>
            </a:r>
            <a:endParaRPr/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//啟用dht元件</a:t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r>
              <a:t/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r>
              <a:t/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r>
              <a:t/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r>
              <a:t/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			    //dht.readHumidity()為濕度，已經轉成string了</a:t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		</a:t>
            </a:r>
            <a:endParaRPr/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			 	   //dht.readTemperature() 為攝氏溫度  等同於readTemperature(false) </a:t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r>
              <a:t/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			  // readTemperature(true));為華氏溫度</a:t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					 delay(1000); 延遲一秒(1000ms)</a:t>
            </a:r>
            <a:endParaRPr/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r>
              <a:t/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"/>
          <p:cNvSpPr txBox="1"/>
          <p:nvPr>
            <p:ph type="title"/>
          </p:nvPr>
        </p:nvSpPr>
        <p:spPr>
          <a:xfrm>
            <a:off x="1141413" y="618518"/>
            <a:ext cx="9905998" cy="10498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DFKai-SB"/>
              <a:buNone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LinkIt 7697介紹</a:t>
            </a:r>
            <a:endParaRPr/>
          </a:p>
        </p:txBody>
      </p:sp>
      <p:sp>
        <p:nvSpPr>
          <p:cNvPr id="199" name="Google Shape;199;p4"/>
          <p:cNvSpPr txBox="1"/>
          <p:nvPr>
            <p:ph idx="1" type="body"/>
          </p:nvPr>
        </p:nvSpPr>
        <p:spPr>
          <a:xfrm>
            <a:off x="1141412" y="1780674"/>
            <a:ext cx="9905999" cy="40105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優點: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/>
              <a:t>與Arduino uno 等開發板使用相同的程式編輯方式</a:t>
            </a:r>
            <a:endParaRPr/>
          </a:p>
          <a:p>
            <a:pPr indent="-184150" lvl="1" marL="74295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/>
              <a:t>可以透過BlocklyDuino來圖形化編輯程式</a:t>
            </a:r>
            <a:endParaRPr/>
          </a:p>
          <a:p>
            <a:pPr indent="-184150" lvl="1" marL="74295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/>
              <a:t>網路資源多</a:t>
            </a:r>
            <a:r>
              <a:rPr lang="en-US">
                <a:latin typeface="PMingLiU"/>
                <a:ea typeface="PMingLiU"/>
                <a:cs typeface="PMingLiU"/>
                <a:sym typeface="PMingLiU"/>
              </a:rPr>
              <a:t>，</a:t>
            </a:r>
            <a:r>
              <a:rPr lang="en-US"/>
              <a:t>可google到許多各式各樣產品</a:t>
            </a:r>
            <a:endParaRPr/>
          </a:p>
          <a:p>
            <a:pPr indent="-184150" lvl="1" marL="74295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/>
              <a:t>簡單編寫程式,且很好玩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9"/>
          <p:cNvSpPr txBox="1"/>
          <p:nvPr>
            <p:ph type="title"/>
          </p:nvPr>
        </p:nvSpPr>
        <p:spPr>
          <a:xfrm>
            <a:off x="1698173" y="500744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LAB 1 – 6</a:t>
            </a:r>
            <a:r>
              <a:rPr lang="en-US">
                <a:latin typeface="PMingLiU"/>
                <a:ea typeface="PMingLiU"/>
                <a:cs typeface="PMingLiU"/>
                <a:sym typeface="PMingLiU"/>
              </a:rPr>
              <a:t>探測器</a:t>
            </a:r>
            <a:endParaRPr/>
          </a:p>
        </p:txBody>
      </p:sp>
      <p:sp>
        <p:nvSpPr>
          <p:cNvPr id="559" name="Google Shape;559;p49"/>
          <p:cNvSpPr txBox="1"/>
          <p:nvPr>
            <p:ph idx="1" type="body"/>
          </p:nvPr>
        </p:nvSpPr>
        <p:spPr>
          <a:xfrm>
            <a:off x="1707364" y="2080335"/>
            <a:ext cx="4388636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>
                <a:latin typeface="PMingLiU"/>
                <a:ea typeface="PMingLiU"/>
                <a:cs typeface="PMingLiU"/>
                <a:sym typeface="PMingLiU"/>
              </a:rPr>
              <a:t>POKEMON GO發佈一個消息，超夢會在又濕又暗的時候出現，請設計一個探測器，讓你成為寶可夢大師</a:t>
            </a:r>
            <a:endParaRPr/>
          </a:p>
          <a:p>
            <a:pPr indent="-228600" lvl="0" marL="34290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60" name="Google Shape;56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6232" y="1839064"/>
            <a:ext cx="4571308" cy="3179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0"/>
          <p:cNvSpPr txBox="1"/>
          <p:nvPr>
            <p:ph type="title"/>
          </p:nvPr>
        </p:nvSpPr>
        <p:spPr>
          <a:xfrm>
            <a:off x="1772466" y="443706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LAB 1 – 6</a:t>
            </a:r>
            <a:r>
              <a:rPr lang="en-US">
                <a:latin typeface="PMingLiU"/>
                <a:ea typeface="PMingLiU"/>
                <a:cs typeface="PMingLiU"/>
                <a:sym typeface="PMingLiU"/>
              </a:rPr>
              <a:t>探測器</a:t>
            </a:r>
            <a:endParaRPr/>
          </a:p>
        </p:txBody>
      </p:sp>
      <p:sp>
        <p:nvSpPr>
          <p:cNvPr id="566" name="Google Shape;566;p50"/>
          <p:cNvSpPr txBox="1"/>
          <p:nvPr>
            <p:ph idx="1" type="body"/>
          </p:nvPr>
        </p:nvSpPr>
        <p:spPr>
          <a:xfrm>
            <a:off x="1772466" y="2115845"/>
            <a:ext cx="8915400" cy="38854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實驗目的: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/>
              <a:t>成為大師的爽快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實驗材料: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/>
              <a:t>LED 1個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/>
              <a:t>光敏電阻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/>
              <a:t>溫濕感測器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接線圖=&gt;</a:t>
            </a:r>
            <a:endParaRPr/>
          </a:p>
          <a:p>
            <a:pPr indent="-228600" lvl="0" marL="34290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34290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67" name="Google Shape;56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2928" y="1924050"/>
            <a:ext cx="5991225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1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LAB 1 – 6</a:t>
            </a:r>
            <a:r>
              <a:rPr lang="en-US">
                <a:latin typeface="PMingLiU"/>
                <a:ea typeface="PMingLiU"/>
                <a:cs typeface="PMingLiU"/>
                <a:sym typeface="PMingLiU"/>
              </a:rPr>
              <a:t>探測器</a:t>
            </a:r>
            <a:endParaRPr/>
          </a:p>
        </p:txBody>
      </p:sp>
      <p:sp>
        <p:nvSpPr>
          <p:cNvPr id="573" name="Google Shape;573;p51"/>
          <p:cNvSpPr txBox="1"/>
          <p:nvPr>
            <p:ph idx="1" type="body"/>
          </p:nvPr>
        </p:nvSpPr>
        <p:spPr>
          <a:xfrm>
            <a:off x="2589212" y="2133600"/>
            <a:ext cx="3429848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#include "DHT.h"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DHT dht2(2, DHT11);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int ledPin = 4;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void setup()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{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Serial.begin(115200);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dht2.begin();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pinMode(14, INPUT);  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pinMode(ledPin, OUTPUT);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}</a:t>
            </a:r>
            <a:endParaRPr/>
          </a:p>
        </p:txBody>
      </p:sp>
      <p:sp>
        <p:nvSpPr>
          <p:cNvPr id="574" name="Google Shape;574;p51"/>
          <p:cNvSpPr txBox="1"/>
          <p:nvPr/>
        </p:nvSpPr>
        <p:spPr>
          <a:xfrm>
            <a:off x="6019060" y="1837678"/>
            <a:ext cx="4891596" cy="4882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45745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r>
              <a:t/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void loop() 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{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Serial.print("相對溼度 : ");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float i = float(dht2.readHumidity());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Serial.println(i);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int light = analogRead(14); 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Serial.print("亮度 : ");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Serial.println(light);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if(i&gt;30 &amp;&amp; light&lt;300)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digitalWrite(ledPin, HIGH);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else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digitalWrite(ledPin, LOW); 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delay(1000);            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}</a:t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2"/>
          <p:cNvSpPr txBox="1"/>
          <p:nvPr>
            <p:ph type="title"/>
          </p:nvPr>
        </p:nvSpPr>
        <p:spPr>
          <a:xfrm>
            <a:off x="1141412" y="443706"/>
            <a:ext cx="9905998" cy="8337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LAB 1 – 7按鈕</a:t>
            </a:r>
            <a:endParaRPr/>
          </a:p>
        </p:txBody>
      </p:sp>
      <p:sp>
        <p:nvSpPr>
          <p:cNvPr id="580" name="Google Shape;580;p52"/>
          <p:cNvSpPr txBox="1"/>
          <p:nvPr>
            <p:ph idx="1" type="body"/>
          </p:nvPr>
        </p:nvSpPr>
        <p:spPr>
          <a:xfrm>
            <a:off x="1141413" y="1506071"/>
            <a:ext cx="5030788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透過按鈕控制板載led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此模組連接到 D2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元件接腳為p2</a:t>
            </a:r>
            <a:endParaRPr/>
          </a:p>
        </p:txBody>
      </p:sp>
      <p:pic>
        <p:nvPicPr>
          <p:cNvPr descr="https://docs.labs.mediatek.com/linkit-7697-blocklyduino/files/12880161/12880175/2/1498205744373/2017-06-23_14-31-58.png" id="581" name="Google Shape;58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2201" y="2183695"/>
            <a:ext cx="4528913" cy="435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36704" y="561190"/>
            <a:ext cx="2635687" cy="1432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06464" y="3371572"/>
            <a:ext cx="3871331" cy="290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3"/>
          <p:cNvSpPr txBox="1"/>
          <p:nvPr>
            <p:ph type="title"/>
          </p:nvPr>
        </p:nvSpPr>
        <p:spPr>
          <a:xfrm>
            <a:off x="1141412" y="443706"/>
            <a:ext cx="9905998" cy="8337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LAB 1 – 7按鈕</a:t>
            </a:r>
            <a:endParaRPr/>
          </a:p>
        </p:txBody>
      </p:sp>
      <p:sp>
        <p:nvSpPr>
          <p:cNvPr id="590" name="Google Shape;590;p53"/>
          <p:cNvSpPr txBox="1"/>
          <p:nvPr>
            <p:ph idx="1" type="body"/>
          </p:nvPr>
        </p:nvSpPr>
        <p:spPr>
          <a:xfrm>
            <a:off x="2009422" y="1433688"/>
            <a:ext cx="7676445" cy="5345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void setup()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{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pinMode(2, INPUT);  //D2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Serial.begin(115200);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pinMode(LED_BUILTIN, OUTPUT);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}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void loop()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{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if (HIGH == digitalRead(2)) {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  Serial.println("按鈕按下");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  digitalWrite(LED_BUILTIN, HIGH);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} else {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  Serial.println("按鈕放開");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  digitalWrite(LED_BUILTIN, LOW);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}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delay(100);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}</a:t>
            </a:r>
            <a:endParaRPr/>
          </a:p>
        </p:txBody>
      </p:sp>
      <p:sp>
        <p:nvSpPr>
          <p:cNvPr id="591" name="Google Shape;591;p53"/>
          <p:cNvSpPr txBox="1"/>
          <p:nvPr/>
        </p:nvSpPr>
        <p:spPr>
          <a:xfrm>
            <a:off x="5394500" y="1561187"/>
            <a:ext cx="8016082" cy="52177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37172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r>
              <a:t/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//D2對應 p2   p3  vcc   gnd   信號腳使用p2為2   P3無作用  </a:t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//新版本的板子為115200</a:t>
            </a:r>
            <a:endParaRPr/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//使用板載led作為輸出 </a:t>
            </a:r>
            <a:endParaRPr/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r>
              <a:t/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r>
              <a:t/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r>
              <a:t/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//digitalRead(2)  讀取腳位2的值 如果為HIGH(高位)代表觸發</a:t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//在序列阜輸出當前狀態 println 輸出一行字串並換行</a:t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//使板載led亮起</a:t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//腳位2為低位的話  代表並未觸發	</a:t>
            </a:r>
            <a:endParaRPr/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	</a:t>
            </a:r>
            <a:endParaRPr/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//使板載led熄滅</a:t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r>
              <a:t/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//delay(100); 延遲0.1秒(100ms)</a:t>
            </a:r>
            <a:endParaRPr/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r>
              <a:t/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54"/>
          <p:cNvSpPr txBox="1"/>
          <p:nvPr>
            <p:ph type="title"/>
          </p:nvPr>
        </p:nvSpPr>
        <p:spPr>
          <a:xfrm>
            <a:off x="1141412" y="443706"/>
            <a:ext cx="9905998" cy="8337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LAB 1 – 8繼電器</a:t>
            </a:r>
            <a:endParaRPr/>
          </a:p>
        </p:txBody>
      </p:sp>
      <p:sp>
        <p:nvSpPr>
          <p:cNvPr id="597" name="Google Shape;597;p54"/>
          <p:cNvSpPr txBox="1"/>
          <p:nvPr>
            <p:ph idx="1" type="body"/>
          </p:nvPr>
        </p:nvSpPr>
        <p:spPr>
          <a:xfrm>
            <a:off x="1167251" y="1277470"/>
            <a:ext cx="5748453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透過按鈕控制繼電器 按鈕接P2 繼電器接P3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完整一次click更改一次繼電器狀態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繼電器之                                 in接P3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/>
              <a:t>常開為初始未接通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/>
              <a:t>共點為初始接通，接受信號切換      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🠶"/>
            </a:pPr>
            <a:r>
              <a:rPr lang="en-US"/>
              <a:t>常閉為初始即接通共點</a:t>
            </a:r>
            <a:endParaRPr/>
          </a:p>
        </p:txBody>
      </p:sp>
      <p:sp>
        <p:nvSpPr>
          <p:cNvPr id="598" name="Google Shape;598;p54"/>
          <p:cNvSpPr txBox="1"/>
          <p:nvPr/>
        </p:nvSpPr>
        <p:spPr>
          <a:xfrm>
            <a:off x="9828136" y="6038176"/>
            <a:ext cx="236386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//</a:t>
            </a:r>
            <a:r>
              <a:rPr lang="en-US" sz="1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Grove整合式繼電器為常開與共點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99" name="Google Shape;59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64722" y="3667759"/>
            <a:ext cx="5650479" cy="2181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1562" y="173493"/>
            <a:ext cx="5216801" cy="3656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76080" y="3667759"/>
            <a:ext cx="4037134" cy="3190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5"/>
          <p:cNvSpPr txBox="1"/>
          <p:nvPr>
            <p:ph type="title"/>
          </p:nvPr>
        </p:nvSpPr>
        <p:spPr>
          <a:xfrm>
            <a:off x="1141412" y="443706"/>
            <a:ext cx="9905998" cy="8337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LAB 1 – 8繼電器</a:t>
            </a:r>
            <a:endParaRPr/>
          </a:p>
        </p:txBody>
      </p:sp>
      <p:sp>
        <p:nvSpPr>
          <p:cNvPr id="607" name="Google Shape;607;p55"/>
          <p:cNvSpPr txBox="1"/>
          <p:nvPr/>
        </p:nvSpPr>
        <p:spPr>
          <a:xfrm>
            <a:off x="5957266" y="703820"/>
            <a:ext cx="5205658" cy="58961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void loop()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{  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sw = digitalRead(2);           //存放按鈕實際狀態</a:t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if (sw != now)		           //按鈕狀態已改變	   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{			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if (sw == HIGH	)		   //改變且為高位代表已是新按下</a:t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{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relay=!relay;		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digitalWrite(3, relay);        //繼電器改變狀態</a:t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if(relay){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Serial.println("繼電器開啟");}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else{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Serial.println("繼電器關閉");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}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}  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}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now = sw ;  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delay(20); 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}</a:t>
            </a:r>
            <a:endParaRPr/>
          </a:p>
        </p:txBody>
      </p:sp>
      <p:sp>
        <p:nvSpPr>
          <p:cNvPr id="608" name="Google Shape;608;p55"/>
          <p:cNvSpPr txBox="1"/>
          <p:nvPr/>
        </p:nvSpPr>
        <p:spPr>
          <a:xfrm>
            <a:off x="1360150" y="2374722"/>
            <a:ext cx="7438143" cy="2854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boolean sw=false;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boolean now=false;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boolean relay=false;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void setup()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{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Serial.begin(115200);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sw = false;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pinMode(3, OUTPUT);     //D3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pinMode(2, INPUT);	       //D2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6"/>
          <p:cNvSpPr txBox="1"/>
          <p:nvPr>
            <p:ph type="title"/>
          </p:nvPr>
        </p:nvSpPr>
        <p:spPr>
          <a:xfrm>
            <a:off x="1141412" y="443706"/>
            <a:ext cx="9905998" cy="8337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LAB 1 –9陽光感測器</a:t>
            </a:r>
            <a:endParaRPr/>
          </a:p>
        </p:txBody>
      </p:sp>
      <p:sp>
        <p:nvSpPr>
          <p:cNvPr id="614" name="Google Shape;614;p56"/>
          <p:cNvSpPr txBox="1"/>
          <p:nvPr>
            <p:ph idx="1" type="body"/>
          </p:nvPr>
        </p:nvSpPr>
        <p:spPr>
          <a:xfrm>
            <a:off x="1141413" y="1506071"/>
            <a:ext cx="5030788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可偵測可見光 紅外光 與紫外光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此範例連接i2c</a:t>
            </a:r>
            <a:endParaRPr/>
          </a:p>
          <a:p>
            <a:pPr indent="-228600" lvl="0" marL="34290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15" name="Google Shape;61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01327" y="1506071"/>
            <a:ext cx="4646083" cy="4926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57"/>
          <p:cNvSpPr txBox="1"/>
          <p:nvPr>
            <p:ph type="title"/>
          </p:nvPr>
        </p:nvSpPr>
        <p:spPr>
          <a:xfrm>
            <a:off x="1141412" y="443706"/>
            <a:ext cx="9905998" cy="8337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LAB 1 –9陽光感測器</a:t>
            </a:r>
            <a:endParaRPr/>
          </a:p>
        </p:txBody>
      </p:sp>
      <p:sp>
        <p:nvSpPr>
          <p:cNvPr id="621" name="Google Shape;621;p57"/>
          <p:cNvSpPr txBox="1"/>
          <p:nvPr>
            <p:ph idx="1" type="body"/>
          </p:nvPr>
        </p:nvSpPr>
        <p:spPr>
          <a:xfrm>
            <a:off x="1141412" y="1277470"/>
            <a:ext cx="7438143" cy="525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#include &lt;Wire.h&gt;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#include "SI114X.h"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SI114X SI1145 = SI114X();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void setup() {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    Serial.begin(115200);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    Serial.println("Beginning Si1145!");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    while (!SI1145.Begin()) {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        Serial.println("Si1145 is not ready!");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        delay(1000);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    }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    Serial.println("Si1145 is ready!");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}</a:t>
            </a:r>
            <a:endParaRPr/>
          </a:p>
        </p:txBody>
      </p:sp>
      <p:sp>
        <p:nvSpPr>
          <p:cNvPr id="622" name="Google Shape;622;p57"/>
          <p:cNvSpPr txBox="1"/>
          <p:nvPr/>
        </p:nvSpPr>
        <p:spPr>
          <a:xfrm>
            <a:off x="5961413" y="1051692"/>
            <a:ext cx="6514862" cy="57093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void loop() {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Serial.print("Vis: "); 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Serial.println(SI1145.ReadVisible());  //可見光度</a:t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Serial.print("IR: ");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Serial.println(SI1145.ReadIR());	    //紅外光</a:t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Serial.print("UV: ");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Serial.println((float)SI1145.ReadUV() / 100);//紫外光</a:t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delay(1000);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58"/>
          <p:cNvSpPr txBox="1"/>
          <p:nvPr>
            <p:ph type="title"/>
          </p:nvPr>
        </p:nvSpPr>
        <p:spPr>
          <a:xfrm>
            <a:off x="1141412" y="443706"/>
            <a:ext cx="9905998" cy="8337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LAB 1 –10土壤溼度感測器</a:t>
            </a:r>
            <a:endParaRPr/>
          </a:p>
        </p:txBody>
      </p:sp>
      <p:sp>
        <p:nvSpPr>
          <p:cNvPr id="628" name="Google Shape;628;p58"/>
          <p:cNvSpPr txBox="1"/>
          <p:nvPr>
            <p:ph idx="1" type="body"/>
          </p:nvPr>
        </p:nvSpPr>
        <p:spPr>
          <a:xfrm>
            <a:off x="1141413" y="1506071"/>
            <a:ext cx="5030788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取得土壤溼度 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此範例連接A0  //等於P14 為數位訊號</a:t>
            </a:r>
            <a:endParaRPr/>
          </a:p>
        </p:txBody>
      </p:sp>
      <p:pic>
        <p:nvPicPr>
          <p:cNvPr id="629" name="Google Shape;62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3368" y="1506071"/>
            <a:ext cx="4847519" cy="5072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/>
          <p:nvPr>
            <p:ph type="title"/>
          </p:nvPr>
        </p:nvSpPr>
        <p:spPr>
          <a:xfrm>
            <a:off x="1141413" y="618518"/>
            <a:ext cx="9905998" cy="9536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DFKai-SB"/>
              <a:buNone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LinkIt 7697</a:t>
            </a:r>
            <a:endParaRPr/>
          </a:p>
        </p:txBody>
      </p:sp>
      <p:pic>
        <p:nvPicPr>
          <p:cNvPr id="205" name="Google Shape;20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8417" y="363106"/>
            <a:ext cx="7798472" cy="3792068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5"/>
          <p:cNvSpPr txBox="1"/>
          <p:nvPr>
            <p:ph idx="1" type="body"/>
          </p:nvPr>
        </p:nvSpPr>
        <p:spPr>
          <a:xfrm>
            <a:off x="3255257" y="4289777"/>
            <a:ext cx="8541632" cy="2381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b="1" lang="en-US"/>
              <a:t>RST </a:t>
            </a:r>
            <a:r>
              <a:rPr lang="en-US"/>
              <a:t>按鈕 : 按下就會重新啟動開發板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b="1" lang="en-US"/>
              <a:t>USR </a:t>
            </a:r>
            <a:r>
              <a:rPr lang="en-US"/>
              <a:t>按鈕 : 板子上內建的輸入按鈕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b="1" lang="en-US"/>
              <a:t>UART RX</a:t>
            </a:r>
            <a:r>
              <a:rPr lang="en-US"/>
              <a:t> LED : 序列埠往板子傳資料時會閃爍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b="1" lang="en-US"/>
              <a:t>UART TX LED</a:t>
            </a:r>
            <a:r>
              <a:rPr lang="en-US"/>
              <a:t>:  序列埠往 PC 傳資料時會閃爍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b="1" lang="en-US"/>
              <a:t>Micro-USB </a:t>
            </a:r>
            <a:r>
              <a:rPr lang="en-US"/>
              <a:t>: 透過 Micro-USB 線和電腦連接，主要用於下載程式和透過序列埠來列印 logs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59"/>
          <p:cNvSpPr txBox="1"/>
          <p:nvPr>
            <p:ph type="title"/>
          </p:nvPr>
        </p:nvSpPr>
        <p:spPr>
          <a:xfrm>
            <a:off x="1141412" y="443706"/>
            <a:ext cx="9905998" cy="8337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LAB 1 –10土壤溼度感測器</a:t>
            </a:r>
            <a:endParaRPr/>
          </a:p>
        </p:txBody>
      </p:sp>
      <p:sp>
        <p:nvSpPr>
          <p:cNvPr id="635" name="Google Shape;635;p59"/>
          <p:cNvSpPr txBox="1"/>
          <p:nvPr/>
        </p:nvSpPr>
        <p:spPr>
          <a:xfrm>
            <a:off x="1816115" y="1527705"/>
            <a:ext cx="7438143" cy="525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void setup()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{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Serial.begin(115200);   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}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void loop()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{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Serial.print("Moisture = " );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Serial.println(analogRead(A0));  //A0  </a:t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delay(2000);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}</a:t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0"/>
          <p:cNvSpPr txBox="1"/>
          <p:nvPr>
            <p:ph type="title"/>
          </p:nvPr>
        </p:nvSpPr>
        <p:spPr>
          <a:xfrm>
            <a:off x="1640156" y="306333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LAB 1 –11轉動解碼器</a:t>
            </a:r>
            <a:endParaRPr/>
          </a:p>
        </p:txBody>
      </p:sp>
      <p:sp>
        <p:nvSpPr>
          <p:cNvPr id="641" name="Google Shape;641;p60"/>
          <p:cNvSpPr txBox="1"/>
          <p:nvPr>
            <p:ph idx="1" type="body"/>
          </p:nvPr>
        </p:nvSpPr>
        <p:spPr>
          <a:xfrm>
            <a:off x="1636443" y="1860411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模組使用腳位D4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P4 P5分別對應順時針與逆時針轉動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延遲的多寡會影響輸出結果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誤差與雜訊的處理會是一項大工程</a:t>
            </a:r>
            <a:endParaRPr/>
          </a:p>
        </p:txBody>
      </p:sp>
      <p:pic>
        <p:nvPicPr>
          <p:cNvPr id="642" name="Google Shape;64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08349" y="1367797"/>
            <a:ext cx="4324350" cy="45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60"/>
          <p:cNvPicPr preferRelativeResize="0"/>
          <p:nvPr/>
        </p:nvPicPr>
        <p:blipFill rotWithShape="1">
          <a:blip r:embed="rId4">
            <a:alphaModFix/>
          </a:blip>
          <a:srcRect b="0" l="5707" r="0" t="0"/>
          <a:stretch/>
        </p:blipFill>
        <p:spPr>
          <a:xfrm>
            <a:off x="1979720" y="3817992"/>
            <a:ext cx="2092676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1"/>
          <p:cNvSpPr txBox="1"/>
          <p:nvPr>
            <p:ph type="title"/>
          </p:nvPr>
        </p:nvSpPr>
        <p:spPr>
          <a:xfrm>
            <a:off x="1141412" y="443706"/>
            <a:ext cx="9905998" cy="8337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LAB 1 –11轉動解碼器</a:t>
            </a:r>
            <a:endParaRPr/>
          </a:p>
        </p:txBody>
      </p:sp>
      <p:sp>
        <p:nvSpPr>
          <p:cNvPr id="649" name="Google Shape;649;p61"/>
          <p:cNvSpPr txBox="1"/>
          <p:nvPr/>
        </p:nvSpPr>
        <p:spPr>
          <a:xfrm>
            <a:off x="1469886" y="1440401"/>
            <a:ext cx="5339287" cy="525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#include &lt;Wire.h&gt;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int val; 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int encoder0PinA = 4;     //順時針轉p4為高電位 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int encoder0PinB = 5;     //逆時針轉P5為高電位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int encoder0Pos = 0;      //初始值為0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int encoder0PinALast = LOW;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int n = LOW;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void setup() 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{ 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Wire.begin();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Serial.begin(115200); </a:t>
            </a:r>
            <a:endParaRPr/>
          </a:p>
          <a:p>
            <a:pPr indent="-237172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r>
              <a:t/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pinMode (encoder0PinA,INPUT);       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pinMode (encoder0PinB,INPUT);      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}</a:t>
            </a:r>
            <a:endParaRPr/>
          </a:p>
        </p:txBody>
      </p:sp>
      <p:sp>
        <p:nvSpPr>
          <p:cNvPr id="650" name="Google Shape;650;p61"/>
          <p:cNvSpPr txBox="1"/>
          <p:nvPr/>
        </p:nvSpPr>
        <p:spPr>
          <a:xfrm>
            <a:off x="6647048" y="1226422"/>
            <a:ext cx="5339287" cy="525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void loop() { 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n = digitalRead(encoder0PinA);                   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if ((encoder0PinALast == LOW) &amp;&amp; (n == HIGH)) {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if (digitalRead(encoder0PinB) == LOW) {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encoder0Pos--;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} else {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encoder0Pos++;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}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Serial.println(encoder0Pos);    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}    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encoder0PinALast = n;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delay(10); //加入延遲讓判斷不會太過敏感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} 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62"/>
          <p:cNvSpPr txBox="1"/>
          <p:nvPr>
            <p:ph type="title"/>
          </p:nvPr>
        </p:nvSpPr>
        <p:spPr>
          <a:xfrm>
            <a:off x="1141412" y="443706"/>
            <a:ext cx="9905998" cy="8337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LAB 1 –12 oled顯示器</a:t>
            </a:r>
            <a:endParaRPr/>
          </a:p>
        </p:txBody>
      </p:sp>
      <p:sp>
        <p:nvSpPr>
          <p:cNvPr id="656" name="Google Shape;656;p62"/>
          <p:cNvSpPr txBox="1"/>
          <p:nvPr>
            <p:ph idx="1" type="body"/>
          </p:nvPr>
        </p:nvSpPr>
        <p:spPr>
          <a:xfrm>
            <a:off x="1141413" y="1506071"/>
            <a:ext cx="5030788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設定輸出顯示畫面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此範例連接i2c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輸出會占用暫存記憶體區</a:t>
            </a:r>
            <a:endParaRPr/>
          </a:p>
        </p:txBody>
      </p:sp>
      <p:pic>
        <p:nvPicPr>
          <p:cNvPr id="657" name="Google Shape;657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01327" y="1506071"/>
            <a:ext cx="4646083" cy="4926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3"/>
          <p:cNvSpPr txBox="1"/>
          <p:nvPr>
            <p:ph type="title"/>
          </p:nvPr>
        </p:nvSpPr>
        <p:spPr>
          <a:xfrm>
            <a:off x="1141412" y="443706"/>
            <a:ext cx="9905998" cy="8337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LAB 1 –12 oled顯示器</a:t>
            </a:r>
            <a:endParaRPr/>
          </a:p>
        </p:txBody>
      </p:sp>
      <p:sp>
        <p:nvSpPr>
          <p:cNvPr id="663" name="Google Shape;663;p63"/>
          <p:cNvSpPr txBox="1"/>
          <p:nvPr>
            <p:ph idx="1" type="body"/>
          </p:nvPr>
        </p:nvSpPr>
        <p:spPr>
          <a:xfrm>
            <a:off x="1141413" y="1506071"/>
            <a:ext cx="5030788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#include &lt;Wire.h&gt;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#include &lt;SeeedOLED.h&gt;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void setup()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{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  Wire.begin();  //初始化i2c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  SeeedOled.init(); //初始化oled套件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  SeeedOled.deactivateScroll();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//關閉捲動效果(初始化捲動狀態)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  SeeedOled.setPageMode();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//使oled頁面初始化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}</a:t>
            </a:r>
            <a:endParaRPr/>
          </a:p>
        </p:txBody>
      </p:sp>
      <p:sp>
        <p:nvSpPr>
          <p:cNvPr id="664" name="Google Shape;664;p63"/>
          <p:cNvSpPr txBox="1"/>
          <p:nvPr/>
        </p:nvSpPr>
        <p:spPr>
          <a:xfrm>
            <a:off x="5719058" y="1385094"/>
            <a:ext cx="5030788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void loop()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{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SeeedOled.clearDisplay();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//清空輸出暫存</a:t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SeeedOled.setTextXY(0, 0);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//設定游標位置</a:t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SeeedOled.putNumber(54321);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//輸出數字</a:t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SeeedOled.setTextXY(1, 0);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SeeedOled.putFloat(3.1415);//浮點數</a:t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SeeedOled.setTextXY(2, 0);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SeeedOled.putString(“Hello”);//字串</a:t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delay(1000);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64"/>
          <p:cNvSpPr txBox="1"/>
          <p:nvPr/>
        </p:nvSpPr>
        <p:spPr>
          <a:xfrm>
            <a:off x="1104900" y="2039539"/>
            <a:ext cx="3166654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實驗目的: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了解LED矩陣的基本用法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所需實驗材料: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Arduino   一張 	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USB連接線   一條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8X8 LED矩陣  一個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接線方法如右圖&gt;&gt;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紅線 黑線分別是VCC 和GND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黃線 pin12 &gt;&gt; DIN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綠線 pin10 &gt;&gt; CS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藍線 pin11 &gt;&gt; CLK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0" name="Google Shape;670;p64"/>
          <p:cNvSpPr txBox="1"/>
          <p:nvPr/>
        </p:nvSpPr>
        <p:spPr>
          <a:xfrm>
            <a:off x="1320685" y="296955"/>
            <a:ext cx="8911687" cy="10375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Century Gothic"/>
              <a:buNone/>
            </a:pPr>
            <a:r>
              <a:rPr b="0" lang="en-US" sz="44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LAB 1-13 8X8 LED矩陣 1</a:t>
            </a:r>
            <a:endParaRPr b="0" sz="44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1" name="Google Shape;671;p64"/>
          <p:cNvSpPr/>
          <p:nvPr>
            <p:ph idx="2" type="pic"/>
          </p:nvPr>
        </p:nvSpPr>
        <p:spPr>
          <a:xfrm>
            <a:off x="2589212" y="634965"/>
            <a:ext cx="8915400" cy="3854970"/>
          </a:xfrm>
          <a:prstGeom prst="rect">
            <a:avLst/>
          </a:prstGeom>
          <a:noFill/>
          <a:ln>
            <a:noFill/>
          </a:ln>
        </p:spPr>
      </p:sp>
      <p:pic>
        <p:nvPicPr>
          <p:cNvPr id="672" name="Google Shape;67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2062" y="1201116"/>
            <a:ext cx="4786313" cy="5426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65"/>
          <p:cNvSpPr txBox="1"/>
          <p:nvPr>
            <p:ph type="title"/>
          </p:nvPr>
        </p:nvSpPr>
        <p:spPr>
          <a:xfrm>
            <a:off x="2176364" y="441527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Century Gothic"/>
              <a:buNone/>
            </a:pPr>
            <a:r>
              <a:rPr lang="en-US" sz="3200"/>
              <a:t>LAB 1-13 8X8 LED矩陣 1</a:t>
            </a:r>
            <a:endParaRPr sz="3200"/>
          </a:p>
        </p:txBody>
      </p:sp>
      <p:sp>
        <p:nvSpPr>
          <p:cNvPr id="678" name="Google Shape;678;p65"/>
          <p:cNvSpPr txBox="1"/>
          <p:nvPr/>
        </p:nvSpPr>
        <p:spPr>
          <a:xfrm>
            <a:off x="158931" y="1303791"/>
            <a:ext cx="6327866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2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實驗流程:</a:t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開啟Arduino IDE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確認驅動/設定/連接埠正確，沒有選錯型號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加入第三方LIB ｢</a:t>
            </a:r>
            <a:r>
              <a:rPr lang="en-US" sz="18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LedControlMS.h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｣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輸入程式碼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｢程式碼在下一頁｣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完成後，編譯並上傳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成功後會看見 四角的LED燈依序亮起、熄滅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79" name="Google Shape;67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8767" y="298269"/>
            <a:ext cx="4981937" cy="6559731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65"/>
          <p:cNvSpPr/>
          <p:nvPr/>
        </p:nvSpPr>
        <p:spPr>
          <a:xfrm>
            <a:off x="158931" y="1631195"/>
            <a:ext cx="4376938" cy="110597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1" name="Google Shape;681;p65"/>
          <p:cNvSpPr/>
          <p:nvPr/>
        </p:nvSpPr>
        <p:spPr>
          <a:xfrm>
            <a:off x="7010107" y="1303790"/>
            <a:ext cx="2083093" cy="418627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82" name="Google Shape;682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0082" y="4218973"/>
            <a:ext cx="4391025" cy="25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6"/>
          <p:cNvSpPr/>
          <p:nvPr/>
        </p:nvSpPr>
        <p:spPr>
          <a:xfrm>
            <a:off x="940826" y="659759"/>
            <a:ext cx="5693654" cy="590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lang="en-US"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LAB 1-14 8X8 LED矩陣 1</a:t>
            </a:r>
            <a:endParaRPr b="1" sz="3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88" name="Google Shape;688;p66"/>
          <p:cNvSpPr/>
          <p:nvPr/>
        </p:nvSpPr>
        <p:spPr>
          <a:xfrm>
            <a:off x="448311" y="1513103"/>
            <a:ext cx="5908040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/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#include &lt;LedControlMS.h&gt;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/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#define NBR_MTX 2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/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LedControl lc=LedControl(12,11,10, NBR_MTX);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/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int digitCounter=0;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/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unsigned long delaytime=300;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/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void setup() {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/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Serial.begin (9600);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/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Serial.println("Setup");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/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digitCounter=0;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/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for (int i=0; i&lt; NBR_MTX; i++){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/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lc.shutdown(i,false);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/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lc.setIntensity(i,5);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/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lc.clearDisplay(i);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/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}</a:t>
            </a:r>
            <a:endParaRPr sz="1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/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}</a:t>
            </a:r>
            <a:endParaRPr sz="1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89" name="Google Shape;689;p66"/>
          <p:cNvSpPr/>
          <p:nvPr/>
        </p:nvSpPr>
        <p:spPr>
          <a:xfrm>
            <a:off x="6438900" y="1327159"/>
            <a:ext cx="5308600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DFKai-SB"/>
              <a:buNone/>
            </a:pPr>
            <a:r>
              <a:rPr lang="en-US" sz="1600">
                <a:solidFill>
                  <a:srgbClr val="666666"/>
                </a:solidFill>
                <a:latin typeface="DFKai-SB"/>
                <a:ea typeface="DFKai-SB"/>
                <a:cs typeface="DFKai-SB"/>
                <a:sym typeface="DFKai-SB"/>
              </a:rPr>
              <a:t>　設定腳位12 DIN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DFKai-SB"/>
              <a:buNone/>
            </a:pPr>
            <a:r>
              <a:rPr lang="en-US" sz="1600">
                <a:solidFill>
                  <a:srgbClr val="666666"/>
                </a:solidFill>
                <a:latin typeface="DFKai-SB"/>
                <a:ea typeface="DFKai-SB"/>
                <a:cs typeface="DFKai-SB"/>
                <a:sym typeface="DFKai-SB"/>
              </a:rPr>
              <a:t>  　  腳位11 CLK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DFKai-SB"/>
              <a:buNone/>
            </a:pPr>
            <a:r>
              <a:rPr lang="en-US" sz="1600">
                <a:solidFill>
                  <a:srgbClr val="666666"/>
                </a:solidFill>
                <a:latin typeface="DFKai-SB"/>
                <a:ea typeface="DFKai-SB"/>
                <a:cs typeface="DFKai-SB"/>
                <a:sym typeface="DFKai-SB"/>
              </a:rPr>
              <a:t>　    腳位10 CS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</a:pPr>
            <a:r>
              <a:t/>
            </a:r>
            <a:endParaRPr sz="1600">
              <a:solidFill>
                <a:srgbClr val="666666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Microsoft JhengHei"/>
              <a:buNone/>
            </a:pPr>
            <a:r>
              <a:rPr lang="en-US" sz="16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亮度控制</a:t>
            </a:r>
            <a:endParaRPr sz="16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</a:pPr>
            <a:r>
              <a:t/>
            </a:r>
            <a:endParaRPr sz="16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/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清空陣列</a:t>
            </a:r>
            <a:endParaRPr sz="1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</a:pPr>
            <a:r>
              <a:t/>
            </a:r>
            <a:endParaRPr sz="1600">
              <a:solidFill>
                <a:srgbClr val="666666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cxnSp>
        <p:nvCxnSpPr>
          <p:cNvPr id="690" name="Google Shape;690;p66"/>
          <p:cNvCxnSpPr/>
          <p:nvPr/>
        </p:nvCxnSpPr>
        <p:spPr>
          <a:xfrm>
            <a:off x="6273800" y="1327159"/>
            <a:ext cx="0" cy="4925556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1" name="Google Shape;691;p66"/>
          <p:cNvSpPr/>
          <p:nvPr/>
        </p:nvSpPr>
        <p:spPr>
          <a:xfrm>
            <a:off x="463730" y="1772704"/>
            <a:ext cx="4687389" cy="586237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2" name="Google Shape;692;p66"/>
          <p:cNvSpPr/>
          <p:nvPr/>
        </p:nvSpPr>
        <p:spPr>
          <a:xfrm>
            <a:off x="6521450" y="1265714"/>
            <a:ext cx="2327910" cy="892442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3" name="Google Shape;693;p66"/>
          <p:cNvSpPr/>
          <p:nvPr/>
        </p:nvSpPr>
        <p:spPr>
          <a:xfrm>
            <a:off x="448311" y="3663410"/>
            <a:ext cx="4773929" cy="83747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4" name="Google Shape;694;p66"/>
          <p:cNvSpPr/>
          <p:nvPr/>
        </p:nvSpPr>
        <p:spPr>
          <a:xfrm>
            <a:off x="6521451" y="2259369"/>
            <a:ext cx="1078230" cy="443191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5" name="Google Shape;695;p66"/>
          <p:cNvSpPr/>
          <p:nvPr/>
        </p:nvSpPr>
        <p:spPr>
          <a:xfrm>
            <a:off x="448311" y="4409441"/>
            <a:ext cx="1807209" cy="42672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6" name="Google Shape;696;p66"/>
          <p:cNvSpPr/>
          <p:nvPr/>
        </p:nvSpPr>
        <p:spPr>
          <a:xfrm>
            <a:off x="6521450" y="2790457"/>
            <a:ext cx="1078231" cy="379076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67"/>
          <p:cNvSpPr/>
          <p:nvPr/>
        </p:nvSpPr>
        <p:spPr>
          <a:xfrm>
            <a:off x="1885706" y="271617"/>
            <a:ext cx="5693654" cy="590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lang="en-US"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LAB 1-14 8X8 LED矩陣 1</a:t>
            </a:r>
            <a:endParaRPr b="1" sz="3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02" name="Google Shape;702;p67"/>
          <p:cNvSpPr/>
          <p:nvPr/>
        </p:nvSpPr>
        <p:spPr>
          <a:xfrm>
            <a:off x="6616700" y="1985416"/>
            <a:ext cx="557530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/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lc.setLed(0,0,7,true);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/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//點亮LED ( 0 , 7 ) 的燈</a:t>
            </a:r>
            <a:endParaRPr sz="1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</a:pPr>
            <a:r>
              <a:t/>
            </a:r>
            <a:endParaRPr sz="1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/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lc.setLed(0,0,7,false);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/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//熄滅LED ( 0 , 7 ) 的燈</a:t>
            </a:r>
            <a:endParaRPr sz="1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03" name="Google Shape;703;p67"/>
          <p:cNvSpPr/>
          <p:nvPr/>
        </p:nvSpPr>
        <p:spPr>
          <a:xfrm>
            <a:off x="1541781" y="972320"/>
            <a:ext cx="4572000" cy="59093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void loop() {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Serial.println("LED0: 0 0");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lc.setLed(0,0,0,true);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delay(1000);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Serial.println("LED0: 0 7");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lc.setLed(0,0,7,true);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delay(1000);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Serial.println("LED0: 7 0");</a:t>
            </a:r>
            <a:endParaRPr sz="1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lc.setLed(0,7,0,true);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delay(1000);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Serial.println("LED0: 7 7"); 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lc.setLed(0,7,7,true);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delay(1000);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Serial.println("LED0: 0 0 off");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lc.setLed(0,0,0,false);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delay(1000);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Serial.println("LED0: 0 7 off");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lc.setLed(0,0,7,false);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delay(1000);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Serial.println("LED0: 7 0 off");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lc.setLed(0,7,0,false);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delay(1000);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Serial.println("LED0: 7 7 off"); 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lc.setLed(0,7,7,false);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delay(1000); 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//clearAll();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}</a:t>
            </a:r>
            <a:endParaRPr sz="1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704" name="Google Shape;704;p67"/>
          <p:cNvCxnSpPr/>
          <p:nvPr/>
        </p:nvCxnSpPr>
        <p:spPr>
          <a:xfrm>
            <a:off x="6273800" y="1327159"/>
            <a:ext cx="0" cy="4925556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5" name="Google Shape;705;p67"/>
          <p:cNvSpPr/>
          <p:nvPr/>
        </p:nvSpPr>
        <p:spPr>
          <a:xfrm>
            <a:off x="1676399" y="2072640"/>
            <a:ext cx="1666241" cy="28448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6" name="Google Shape;706;p67"/>
          <p:cNvSpPr/>
          <p:nvPr/>
        </p:nvSpPr>
        <p:spPr>
          <a:xfrm>
            <a:off x="6537813" y="1974870"/>
            <a:ext cx="3083707" cy="762304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7" name="Google Shape;707;p67"/>
          <p:cNvSpPr/>
          <p:nvPr/>
        </p:nvSpPr>
        <p:spPr>
          <a:xfrm>
            <a:off x="1676399" y="4525424"/>
            <a:ext cx="1808481" cy="392016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8" name="Google Shape;708;p67"/>
          <p:cNvSpPr/>
          <p:nvPr/>
        </p:nvSpPr>
        <p:spPr>
          <a:xfrm>
            <a:off x="6537813" y="2614549"/>
            <a:ext cx="3083707" cy="704852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68"/>
          <p:cNvSpPr txBox="1"/>
          <p:nvPr>
            <p:ph type="title"/>
          </p:nvPr>
        </p:nvSpPr>
        <p:spPr>
          <a:xfrm>
            <a:off x="1628140" y="355600"/>
            <a:ext cx="9466580" cy="873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DFKai-SB"/>
              <a:buNone/>
            </a:pPr>
            <a:r>
              <a:rPr lang="en-US" sz="4000">
                <a:latin typeface="DFKai-SB"/>
                <a:ea typeface="DFKai-SB"/>
                <a:cs typeface="DFKai-SB"/>
                <a:sym typeface="DFKai-SB"/>
              </a:rPr>
              <a:t>LAB </a:t>
            </a:r>
            <a:r>
              <a:rPr lang="en-US" sz="4000"/>
              <a:t>1-14</a:t>
            </a:r>
            <a:r>
              <a:rPr lang="en-US" sz="4000">
                <a:latin typeface="DFKai-SB"/>
                <a:ea typeface="DFKai-SB"/>
                <a:cs typeface="DFKai-SB"/>
                <a:sym typeface="DFKai-SB"/>
              </a:rPr>
              <a:t> 8X8 LED矩陣 2</a:t>
            </a:r>
            <a:endParaRPr sz="40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714" name="Google Shape;714;p68"/>
          <p:cNvSpPr txBox="1"/>
          <p:nvPr/>
        </p:nvSpPr>
        <p:spPr>
          <a:xfrm>
            <a:off x="1135380" y="2029379"/>
            <a:ext cx="3166654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實驗目的: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了解LED矩陣的進階用法(顯示數字、字母)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所需實驗材料: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Arduino   一張 	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USB連接線   一條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8X8 LED矩陣  一個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接線方法如右圖&gt;&gt;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紅線 黑線分別是VCC 和GND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黃線 pin12 &gt;&gt; DIN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綠線 pin10 &gt;&gt; CS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藍線 pin11 &gt;&gt; CLK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5" name="Google Shape;715;p68"/>
          <p:cNvSpPr/>
          <p:nvPr>
            <p:ph idx="2" type="pic"/>
          </p:nvPr>
        </p:nvSpPr>
        <p:spPr>
          <a:xfrm>
            <a:off x="2589212" y="634965"/>
            <a:ext cx="8915400" cy="3854970"/>
          </a:xfrm>
          <a:prstGeom prst="rect">
            <a:avLst/>
          </a:prstGeom>
          <a:noFill/>
          <a:ln>
            <a:noFill/>
          </a:ln>
        </p:spPr>
      </p:sp>
      <p:pic>
        <p:nvPicPr>
          <p:cNvPr id="716" name="Google Shape;716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2062" y="1201116"/>
            <a:ext cx="4786313" cy="5426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"/>
          <p:cNvSpPr txBox="1"/>
          <p:nvPr>
            <p:ph type="title"/>
          </p:nvPr>
        </p:nvSpPr>
        <p:spPr>
          <a:xfrm>
            <a:off x="1141413" y="618518"/>
            <a:ext cx="9905998" cy="9536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DFKai-SB"/>
              <a:buNone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LinkIt 7697</a:t>
            </a:r>
            <a:br>
              <a:rPr lang="en-US">
                <a:latin typeface="DFKai-SB"/>
                <a:ea typeface="DFKai-SB"/>
                <a:cs typeface="DFKai-SB"/>
                <a:sym typeface="DFKai-SB"/>
              </a:rPr>
            </a:br>
            <a:r>
              <a:rPr lang="en-US">
                <a:latin typeface="DFKai-SB"/>
                <a:ea typeface="DFKai-SB"/>
                <a:cs typeface="DFKai-SB"/>
                <a:sym typeface="DFKai-SB"/>
              </a:rPr>
              <a:t>腳位</a:t>
            </a:r>
            <a:endParaRPr/>
          </a:p>
        </p:txBody>
      </p:sp>
      <p:pic>
        <p:nvPicPr>
          <p:cNvPr id="212" name="Google Shape;21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7388" y="1966644"/>
            <a:ext cx="11348366" cy="4594278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6"/>
          <p:cNvSpPr txBox="1"/>
          <p:nvPr>
            <p:ph idx="1" type="body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69"/>
          <p:cNvSpPr/>
          <p:nvPr/>
        </p:nvSpPr>
        <p:spPr>
          <a:xfrm>
            <a:off x="2261626" y="205973"/>
            <a:ext cx="5785094" cy="590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FKai-SB"/>
              <a:buNone/>
            </a:pPr>
            <a:r>
              <a:rPr lang="en-US" sz="36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LAB </a:t>
            </a:r>
            <a:r>
              <a:rPr lang="en-US"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1-14</a:t>
            </a:r>
            <a:r>
              <a:rPr lang="en-US" sz="36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 8X8 LED矩陣 2</a:t>
            </a:r>
            <a:endParaRPr b="1" sz="3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22" name="Google Shape;722;p69"/>
          <p:cNvSpPr/>
          <p:nvPr/>
        </p:nvSpPr>
        <p:spPr>
          <a:xfrm>
            <a:off x="1696720" y="959464"/>
            <a:ext cx="5334000" cy="6494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/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#include &lt;LedControlMS.h&gt;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/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#define NBR_MTX 2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/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LedControl lc=LedControl(12,11,10, NBR_MTX);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/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String digits= "1234567890";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/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int digitCounter=0;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/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unsigned long delaytime=300;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/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void setup() {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/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Serial.begin (9600);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/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Serial.println("Setup");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/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digitCounter=0;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/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for (int i=0; i&lt; NBR_MTX; i++){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/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lc.shutdown(i,false);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/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lc.setIntensity(i,8);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/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lc.clearDisplay(i);}</a:t>
            </a:r>
            <a:endParaRPr sz="1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/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}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/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void loop() {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/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char ch= digits[digitCounter];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/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digitCounter++;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/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if (digitCounter&gt;9)</a:t>
            </a:r>
            <a:endParaRPr sz="1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/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digitCounter=0;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/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lc.displayChar(0, lc.getCharArrayPosition(ch));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/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delay(1000);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/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lc.clearAll();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/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delay(200);}</a:t>
            </a:r>
            <a:endParaRPr sz="1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</a:pPr>
            <a:r>
              <a:t/>
            </a:r>
            <a:endParaRPr sz="1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23" name="Google Shape;723;p69"/>
          <p:cNvSpPr/>
          <p:nvPr/>
        </p:nvSpPr>
        <p:spPr>
          <a:xfrm>
            <a:off x="7030720" y="959464"/>
            <a:ext cx="5334000" cy="1877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/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輸出數字設定</a:t>
            </a:r>
            <a:endParaRPr sz="1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</a:pPr>
            <a:r>
              <a:t/>
            </a:r>
            <a:endParaRPr sz="1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/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移至下一個字源 並將遊標往後移</a:t>
            </a:r>
            <a:endParaRPr sz="1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/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當到達結尾後 歸零重來</a:t>
            </a:r>
            <a:endParaRPr sz="1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</a:pPr>
            <a:r>
              <a:t/>
            </a:r>
            <a:endParaRPr sz="1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/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數字循環輸出</a:t>
            </a:r>
            <a:endParaRPr sz="1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icrosoft JhengHei"/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24" name="Google Shape;724;p69"/>
          <p:cNvSpPr/>
          <p:nvPr/>
        </p:nvSpPr>
        <p:spPr>
          <a:xfrm>
            <a:off x="1696720" y="1671516"/>
            <a:ext cx="3088640" cy="365166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25" name="Google Shape;725;p69"/>
          <p:cNvSpPr/>
          <p:nvPr/>
        </p:nvSpPr>
        <p:spPr>
          <a:xfrm>
            <a:off x="7030720" y="791426"/>
            <a:ext cx="3083707" cy="580174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26" name="Google Shape;726;p69"/>
          <p:cNvSpPr/>
          <p:nvPr/>
        </p:nvSpPr>
        <p:spPr>
          <a:xfrm>
            <a:off x="1696720" y="4859794"/>
            <a:ext cx="4551680" cy="1022846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27" name="Google Shape;727;p69"/>
          <p:cNvSpPr/>
          <p:nvPr/>
        </p:nvSpPr>
        <p:spPr>
          <a:xfrm>
            <a:off x="7030720" y="1371600"/>
            <a:ext cx="3200400" cy="665082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28" name="Google Shape;728;p69"/>
          <p:cNvSpPr/>
          <p:nvPr/>
        </p:nvSpPr>
        <p:spPr>
          <a:xfrm>
            <a:off x="7701280" y="3261360"/>
            <a:ext cx="3342640" cy="327151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29" name="Google Shape;729;p69"/>
          <p:cNvSpPr/>
          <p:nvPr/>
        </p:nvSpPr>
        <p:spPr>
          <a:xfrm>
            <a:off x="7030720" y="1957053"/>
            <a:ext cx="3200400" cy="665082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30" name="Google Shape;730;p69"/>
          <p:cNvSpPr/>
          <p:nvPr/>
        </p:nvSpPr>
        <p:spPr>
          <a:xfrm>
            <a:off x="1640840" y="5811520"/>
            <a:ext cx="4536440" cy="369242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31" name="Google Shape;731;p69"/>
          <p:cNvPicPr preferRelativeResize="0"/>
          <p:nvPr/>
        </p:nvPicPr>
        <p:blipFill rotWithShape="1">
          <a:blip r:embed="rId3">
            <a:alphaModFix/>
          </a:blip>
          <a:srcRect b="29670" l="46026" r="19038" t="0"/>
          <a:stretch/>
        </p:blipFill>
        <p:spPr>
          <a:xfrm>
            <a:off x="7981950" y="3447830"/>
            <a:ext cx="2569210" cy="2909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70"/>
          <p:cNvSpPr txBox="1"/>
          <p:nvPr>
            <p:ph idx="1" type="body"/>
          </p:nvPr>
        </p:nvSpPr>
        <p:spPr>
          <a:xfrm>
            <a:off x="1027112" y="17907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>
                <a:latin typeface="PMingLiU"/>
                <a:ea typeface="PMingLiU"/>
                <a:cs typeface="PMingLiU"/>
                <a:sym typeface="PMingLiU"/>
              </a:rPr>
              <a:t>在路上常常看到各種看板，製作一個跑馬燈看板</a:t>
            </a:r>
            <a:endParaRPr/>
          </a:p>
          <a:p>
            <a:pPr indent="-228600" lvl="0" marL="34290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737" name="Google Shape;737;p70"/>
          <p:cNvSpPr txBox="1"/>
          <p:nvPr/>
        </p:nvSpPr>
        <p:spPr>
          <a:xfrm>
            <a:off x="1126665" y="426789"/>
            <a:ext cx="9905998" cy="1033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 sz="36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LAB 1-15電子看板</a:t>
            </a:r>
            <a:endParaRPr sz="36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1"/>
          <p:cNvSpPr txBox="1"/>
          <p:nvPr>
            <p:ph type="title"/>
          </p:nvPr>
        </p:nvSpPr>
        <p:spPr>
          <a:xfrm>
            <a:off x="1461452" y="299720"/>
            <a:ext cx="9277667" cy="10718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DFKai-SB"/>
              <a:buNone/>
            </a:pPr>
            <a:r>
              <a:rPr lang="en-US" sz="3600">
                <a:latin typeface="DFKai-SB"/>
                <a:ea typeface="DFKai-SB"/>
                <a:cs typeface="DFKai-SB"/>
                <a:sym typeface="DFKai-SB"/>
              </a:rPr>
              <a:t>LAB </a:t>
            </a:r>
            <a:r>
              <a:rPr lang="en-US" sz="3600"/>
              <a:t>1-15</a:t>
            </a:r>
            <a:r>
              <a:rPr lang="en-US" sz="3600">
                <a:latin typeface="DFKai-SB"/>
                <a:ea typeface="DFKai-SB"/>
                <a:cs typeface="DFKai-SB"/>
                <a:sym typeface="DFKai-SB"/>
              </a:rPr>
              <a:t>電子看板</a:t>
            </a:r>
            <a:endParaRPr sz="36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743" name="Google Shape;743;p71"/>
          <p:cNvSpPr txBox="1"/>
          <p:nvPr/>
        </p:nvSpPr>
        <p:spPr>
          <a:xfrm>
            <a:off x="1104900" y="2039539"/>
            <a:ext cx="3166654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實驗目的: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了解LED矩陣的進階用法(位移、跑馬燈)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所需實驗材料: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Arduino   一張 	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USB連接線   一條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8X8 LED矩陣  一個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接線方法如右圖&gt;&gt;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紅線 黑線分別是VCC 和GND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黃線 pin12 &gt;&gt; DIN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綠線 pin10 &gt;&gt; CS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藍線 pin11 &gt;&gt; CLK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44" name="Google Shape;744;p71"/>
          <p:cNvSpPr/>
          <p:nvPr>
            <p:ph idx="2" type="pic"/>
          </p:nvPr>
        </p:nvSpPr>
        <p:spPr>
          <a:xfrm>
            <a:off x="2589212" y="634965"/>
            <a:ext cx="8915400" cy="3854970"/>
          </a:xfrm>
          <a:prstGeom prst="rect">
            <a:avLst/>
          </a:prstGeom>
          <a:noFill/>
          <a:ln>
            <a:noFill/>
          </a:ln>
        </p:spPr>
      </p:sp>
      <p:pic>
        <p:nvPicPr>
          <p:cNvPr id="745" name="Google Shape;745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2062" y="1201116"/>
            <a:ext cx="4786313" cy="5426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72"/>
          <p:cNvSpPr/>
          <p:nvPr/>
        </p:nvSpPr>
        <p:spPr>
          <a:xfrm>
            <a:off x="940826" y="659759"/>
            <a:ext cx="4879743" cy="590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lang="en-US"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LAB 1-15電子看板</a:t>
            </a:r>
            <a:endParaRPr b="1" sz="3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51" name="Google Shape;751;p72"/>
          <p:cNvSpPr/>
          <p:nvPr/>
        </p:nvSpPr>
        <p:spPr>
          <a:xfrm>
            <a:off x="365760" y="1327159"/>
            <a:ext cx="5908040" cy="50475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#include &lt;LedControlMS.h&gt;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#define NBR_MTX 2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LedControl lc=LedControl(12,11,10, NBR_MTX);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unsigned long delaytime=300;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void setup() {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Serial.begin (9600);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for (int i=0; i&lt; NBR_MTX; i++){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lc.shutdown(i,false);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lc.setIntensity(i,5);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lc.clearDisplay(i);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}</a:t>
            </a:r>
            <a:endParaRPr sz="1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lc.writeString(0,"welcome sean");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}</a:t>
            </a:r>
            <a:endParaRPr sz="1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void loop() {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delay(1000);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lc.clearAll();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scrollLeft('a');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scrollLeft('r');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scrollLeft('d');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scrollLeft('u');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scrollLeft('i');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scrollLeft('n');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752" name="Google Shape;752;p72"/>
          <p:cNvCxnSpPr/>
          <p:nvPr/>
        </p:nvCxnSpPr>
        <p:spPr>
          <a:xfrm>
            <a:off x="6273800" y="1327159"/>
            <a:ext cx="0" cy="4925556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3" name="Google Shape;753;p72"/>
          <p:cNvSpPr txBox="1"/>
          <p:nvPr/>
        </p:nvSpPr>
        <p:spPr>
          <a:xfrm>
            <a:off x="7138850" y="1405390"/>
            <a:ext cx="4220029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None/>
            </a:pPr>
            <a:r>
              <a:rPr lang="en-US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印出整句字串 welcome sean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None/>
            </a:pPr>
            <a:r>
              <a:rPr lang="en-US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向左移動,並顯示arduin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54" name="Google Shape;754;p72"/>
          <p:cNvSpPr/>
          <p:nvPr/>
        </p:nvSpPr>
        <p:spPr>
          <a:xfrm>
            <a:off x="365759" y="4734560"/>
            <a:ext cx="1412241" cy="1518154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5" name="Google Shape;755;p72"/>
          <p:cNvSpPr/>
          <p:nvPr/>
        </p:nvSpPr>
        <p:spPr>
          <a:xfrm>
            <a:off x="7220129" y="2975050"/>
            <a:ext cx="3083707" cy="580174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6" name="Google Shape;756;p72"/>
          <p:cNvSpPr/>
          <p:nvPr/>
        </p:nvSpPr>
        <p:spPr>
          <a:xfrm>
            <a:off x="487679" y="3667760"/>
            <a:ext cx="2987041" cy="330702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7" name="Google Shape;757;p72"/>
          <p:cNvSpPr/>
          <p:nvPr/>
        </p:nvSpPr>
        <p:spPr>
          <a:xfrm>
            <a:off x="7220130" y="1900134"/>
            <a:ext cx="3083707" cy="580174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73"/>
          <p:cNvSpPr txBox="1"/>
          <p:nvPr>
            <p:ph type="title"/>
          </p:nvPr>
        </p:nvSpPr>
        <p:spPr>
          <a:xfrm>
            <a:off x="2115404" y="29899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Century Gothic"/>
              <a:buNone/>
            </a:pPr>
            <a:r>
              <a:rPr lang="en-US" sz="3200"/>
              <a:t>LAB 1-15電子看板</a:t>
            </a:r>
            <a:endParaRPr sz="3200"/>
          </a:p>
        </p:txBody>
      </p:sp>
      <p:sp>
        <p:nvSpPr>
          <p:cNvPr id="763" name="Google Shape;763;p73"/>
          <p:cNvSpPr txBox="1"/>
          <p:nvPr/>
        </p:nvSpPr>
        <p:spPr>
          <a:xfrm>
            <a:off x="7504611" y="2289311"/>
            <a:ext cx="6327866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None/>
            </a:pPr>
            <a:r>
              <a:rPr lang="en-US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向左移動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None/>
            </a:pPr>
            <a:r>
              <a:rPr lang="en-US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左移function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None/>
            </a:pPr>
            <a:r>
              <a:rPr lang="en-US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清除螢幕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None/>
            </a:pPr>
            <a:r>
              <a:rPr lang="en-US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右移function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64" name="Google Shape;764;p73"/>
          <p:cNvSpPr/>
          <p:nvPr/>
        </p:nvSpPr>
        <p:spPr>
          <a:xfrm>
            <a:off x="1526920" y="1081513"/>
            <a:ext cx="4833240" cy="61247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scrollLeft('o');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delay(1000);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lc.clearAll();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scrollRight('O');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delay(1000);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lc.clearAll();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}</a:t>
            </a:r>
            <a:endParaRPr sz="1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void scrollLeft(char ch){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int pos =lc.getCharArrayPosition(ch);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for (int scroll =0; scroll&lt;6; scroll++) {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 for (int i=scroll; i&lt;6;i++) {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    lc.setRow(0,i-scroll, alphabetBitmap[pos][i]);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}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delay(300);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lc.clearDisplay(0);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}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}</a:t>
            </a:r>
            <a:endParaRPr sz="1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void scrollRight(char ch){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int pos =lc.getCharArrayPosition(ch);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for (int scroll =0; scroll&lt;8; scroll++) {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 for (int i=0; i&lt;6;i++) {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    if (scroll+i&lt;8) lc.setRow(0, scroll+i, alphabetBitmap[pos][i]);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}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delay(300);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lc.clearDisplay(0);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}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icrosoft JhengHei"/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}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65" name="Google Shape;765;p73"/>
          <p:cNvSpPr/>
          <p:nvPr/>
        </p:nvSpPr>
        <p:spPr>
          <a:xfrm>
            <a:off x="1526920" y="1081513"/>
            <a:ext cx="3088640" cy="365166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66" name="Google Shape;766;p73"/>
          <p:cNvSpPr/>
          <p:nvPr/>
        </p:nvSpPr>
        <p:spPr>
          <a:xfrm>
            <a:off x="7338966" y="2484148"/>
            <a:ext cx="3329578" cy="580174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67" name="Google Shape;767;p73"/>
          <p:cNvSpPr/>
          <p:nvPr/>
        </p:nvSpPr>
        <p:spPr>
          <a:xfrm>
            <a:off x="1526920" y="2591651"/>
            <a:ext cx="4487800" cy="1324963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68" name="Google Shape;768;p73"/>
          <p:cNvSpPr/>
          <p:nvPr/>
        </p:nvSpPr>
        <p:spPr>
          <a:xfrm>
            <a:off x="7338966" y="3336441"/>
            <a:ext cx="3329578" cy="580174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69" name="Google Shape;769;p73"/>
          <p:cNvSpPr/>
          <p:nvPr/>
        </p:nvSpPr>
        <p:spPr>
          <a:xfrm>
            <a:off x="1526920" y="4053840"/>
            <a:ext cx="4487800" cy="421574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70" name="Google Shape;770;p73"/>
          <p:cNvSpPr/>
          <p:nvPr/>
        </p:nvSpPr>
        <p:spPr>
          <a:xfrm>
            <a:off x="7338966" y="3853803"/>
            <a:ext cx="3329578" cy="580174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71" name="Google Shape;771;p73"/>
          <p:cNvSpPr/>
          <p:nvPr/>
        </p:nvSpPr>
        <p:spPr>
          <a:xfrm>
            <a:off x="1530284" y="4690949"/>
            <a:ext cx="4487800" cy="1324963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72" name="Google Shape;772;p73"/>
          <p:cNvSpPr/>
          <p:nvPr/>
        </p:nvSpPr>
        <p:spPr>
          <a:xfrm>
            <a:off x="7338966" y="4661252"/>
            <a:ext cx="3329578" cy="580174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74"/>
          <p:cNvSpPr txBox="1"/>
          <p:nvPr>
            <p:ph idx="1" type="body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 sz="9600">
                <a:latin typeface="DFKai-SB"/>
                <a:ea typeface="DFKai-SB"/>
                <a:cs typeface="DFKai-SB"/>
                <a:sym typeface="DFKai-SB"/>
              </a:rPr>
              <a:t>下課</a:t>
            </a:r>
            <a:endParaRPr sz="96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7"/>
          <p:cNvSpPr txBox="1"/>
          <p:nvPr>
            <p:ph type="title"/>
          </p:nvPr>
        </p:nvSpPr>
        <p:spPr>
          <a:xfrm>
            <a:off x="1141413" y="618518"/>
            <a:ext cx="9905998" cy="9536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DFKai-SB"/>
              <a:buNone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認識 Grove</a:t>
            </a:r>
            <a:endParaRPr/>
          </a:p>
        </p:txBody>
      </p:sp>
      <p:sp>
        <p:nvSpPr>
          <p:cNvPr id="219" name="Google Shape;219;p7"/>
          <p:cNvSpPr txBox="1"/>
          <p:nvPr>
            <p:ph idx="1" type="body"/>
          </p:nvPr>
        </p:nvSpPr>
        <p:spPr>
          <a:xfrm>
            <a:off x="2045126" y="4741333"/>
            <a:ext cx="9905998" cy="8240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Grove 為 Seeedstudio 發行的開發板周邊配件， 特點是將所有的連接埠統一成 4-pin 的排差 (兩根訊號， 一根電源， 一根接地)， 方便插拔使用</a:t>
            </a:r>
            <a:endParaRPr/>
          </a:p>
        </p:txBody>
      </p:sp>
      <p:pic>
        <p:nvPicPr>
          <p:cNvPr descr="https://docs.labs.mediatek.com/linkit-7697-blocklyduino/files/12880112/12880129/1/1498098999983/image2017-6-22+10%3A40%3A32.png" id="220" name="Google Shape;22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2506" y="282222"/>
            <a:ext cx="5013220" cy="3777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8"/>
          <p:cNvSpPr txBox="1"/>
          <p:nvPr>
            <p:ph type="title"/>
          </p:nvPr>
        </p:nvSpPr>
        <p:spPr>
          <a:xfrm>
            <a:off x="1141413" y="618518"/>
            <a:ext cx="9905998" cy="9536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DFKai-SB"/>
              <a:buNone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 Grove腳位</a:t>
            </a:r>
            <a:endParaRPr/>
          </a:p>
        </p:txBody>
      </p:sp>
      <p:sp>
        <p:nvSpPr>
          <p:cNvPr id="226" name="Google Shape;226;p8"/>
          <p:cNvSpPr txBox="1"/>
          <p:nvPr>
            <p:ph idx="1" type="body"/>
          </p:nvPr>
        </p:nvSpPr>
        <p:spPr>
          <a:xfrm>
            <a:off x="645305" y="1493992"/>
            <a:ext cx="3418697" cy="40957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本圖表示 Grove 連接埠對應到 LinkIt 7697 的 pin 針腳</a:t>
            </a:r>
            <a:endParaRPr/>
          </a:p>
        </p:txBody>
      </p:sp>
      <p:pic>
        <p:nvPicPr>
          <p:cNvPr descr="https://docs.labs.mediatek.com/linkit-7697-blocklyduino/files/12880112/12880123/1/1498097176623/image2017-6-22+10%3A10%3A9.png" id="227" name="Google Shape;22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2026" y="2154237"/>
            <a:ext cx="8439150" cy="458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絲縷">
  <a:themeElements>
    <a:clrScheme name="絲縷">
      <a:dk1>
        <a:srgbClr val="000000"/>
      </a:dk1>
      <a:lt1>
        <a:srgbClr val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2017-02-16T08:48:17Z</dcterms:created>
  <dc:creator>林家源</dc:creator>
</cp:coreProperties>
</file>